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notesSlide+xml" PartName="/ppt/notesSlides/notesSlide8.xml"/>
  <Override ContentType="application/vnd.openxmlformats-officedocument.presentationml.notesSlide+xml" PartName="/ppt/notesSlides/notesSlide9.xml"/>
  <Override ContentType="application/vnd.openxmlformats-officedocument.presentationml.notesSlide+xml" PartName="/ppt/notesSlides/notesSlide10.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58"/>
  </p:notesMasterIdLst>
  <p:sldIdLst>
    <p:sldId id="256" r:id="rId26"/>
    <p:sldId id="257" r:id="rId27"/>
    <p:sldId id="258" r:id="rId28"/>
    <p:sldId id="259" r:id="rId29"/>
    <p:sldId id="260" r:id="rId30"/>
    <p:sldId id="261" r:id="rId31"/>
    <p:sldId id="262" r:id="rId32"/>
    <p:sldId id="263" r:id="rId33"/>
    <p:sldId id="264" r:id="rId34"/>
    <p:sldId id="265" r:id="rId35"/>
    <p:sldId id="266" r:id="rId36"/>
    <p:sldId id="267" r:id="rId37"/>
    <p:sldId id="268" r:id="rId38"/>
    <p:sldId id="269" r:id="rId39"/>
    <p:sldId id="270" r:id="rId40"/>
    <p:sldId id="271" r:id="rId41"/>
    <p:sldId id="272" r:id="rId42"/>
    <p:sldId id="273" r:id="rId43"/>
    <p:sldId id="274" r:id="rId44"/>
    <p:sldId id="275" r:id="rId45"/>
    <p:sldId id="276" r:id="rId46"/>
    <p:sldId id="277" r:id="rId47"/>
    <p:sldId id="278" r:id="rId48"/>
    <p:sldId id="279" r:id="rId49"/>
    <p:sldId id="280" r:id="rId50"/>
    <p:sldId id="281" r:id="rId51"/>
    <p:sldId id="282" r:id="rId52"/>
    <p:sldId id="283" r:id="rId53"/>
    <p:sldId id="284" r:id="rId54"/>
    <p:sldId id="285" r:id="rId55"/>
    <p:sldId id="286" r:id="rId56"/>
    <p:sldId id="287" r:id="rId57"/>
  </p:sldIdLst>
  <p:sldSz cx="18288000" cy="10287000"/>
  <p:notesSz cx="6858000" cy="9144000"/>
  <p:embeddedFontLst>
    <p:embeddedFont>
      <p:font typeface="Montserrat Classic" charset="1" panose="00000500000000000000"/>
      <p:regular r:id="rId6"/>
    </p:embeddedFont>
    <p:embeddedFont>
      <p:font typeface="Montserrat Classic Bold" charset="1" panose="00000800000000000000"/>
      <p:regular r:id="rId7"/>
    </p:embeddedFont>
    <p:embeddedFont>
      <p:font typeface="Arimo" charset="1" panose="020B0604020202020204"/>
      <p:regular r:id="rId8"/>
    </p:embeddedFont>
    <p:embeddedFont>
      <p:font typeface="Arimo Bold" charset="1" panose="020B0704020202020204"/>
      <p:regular r:id="rId9"/>
    </p:embeddedFont>
    <p:embeddedFont>
      <p:font typeface="Arimo Italics" charset="1" panose="020B0604020202090204"/>
      <p:regular r:id="rId10"/>
    </p:embeddedFont>
    <p:embeddedFont>
      <p:font typeface="Arimo Bold Italics" charset="1" panose="020B0704020202090204"/>
      <p:regular r:id="rId11"/>
    </p:embeddedFont>
    <p:embeddedFont>
      <p:font typeface="Canva Sans" charset="1" panose="020B0503030501040103"/>
      <p:regular r:id="rId12"/>
    </p:embeddedFont>
    <p:embeddedFont>
      <p:font typeface="Canva Sans Bold" charset="1" panose="020B0803030501040103"/>
      <p:regular r:id="rId13"/>
    </p:embeddedFont>
    <p:embeddedFont>
      <p:font typeface="Canva Sans Italics" charset="1" panose="020B0503030501040103"/>
      <p:regular r:id="rId14"/>
    </p:embeddedFont>
    <p:embeddedFont>
      <p:font typeface="Canva Sans Bold Italics" charset="1" panose="020B0803030501040103"/>
      <p:regular r:id="rId15"/>
    </p:embeddedFont>
    <p:embeddedFont>
      <p:font typeface="Canva Sans Medium" charset="1" panose="020B0603030501040103"/>
      <p:regular r:id="rId16"/>
    </p:embeddedFont>
    <p:embeddedFont>
      <p:font typeface="Canva Sans Medium Italics" charset="1" panose="020B0603030501040103"/>
      <p:regular r:id="rId17"/>
    </p:embeddedFont>
    <p:embeddedFont>
      <p:font typeface="Open Sans" charset="1" panose="020B0606030504020204"/>
      <p:regular r:id="rId18"/>
    </p:embeddedFont>
    <p:embeddedFont>
      <p:font typeface="Open Sans Bold" charset="1" panose="020B0806030504020204"/>
      <p:regular r:id="rId19"/>
    </p:embeddedFont>
    <p:embeddedFont>
      <p:font typeface="Open Sans Italics" charset="1" panose="020B0606030504020204"/>
      <p:regular r:id="rId20"/>
    </p:embeddedFont>
    <p:embeddedFont>
      <p:font typeface="Open Sans Bold Italics" charset="1" panose="020B0806030504020204"/>
      <p:regular r:id="rId21"/>
    </p:embeddedFont>
    <p:embeddedFont>
      <p:font typeface="Open Sans Light" charset="1" panose="020B0306030504020204"/>
      <p:regular r:id="rId22"/>
    </p:embeddedFont>
    <p:embeddedFont>
      <p:font typeface="Open Sans Light Italics" charset="1" panose="020B0306030504020204"/>
      <p:regular r:id="rId23"/>
    </p:embeddedFont>
    <p:embeddedFont>
      <p:font typeface="Open Sans Ultra-Bold" charset="1" panose="00000000000000000000"/>
      <p:regular r:id="rId24"/>
    </p:embeddedFont>
    <p:embeddedFont>
      <p:font typeface="Open Sans Ultra-Bold Italics" charset="1" panose="00000000000000000000"/>
      <p:regular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slides/slide1.xml" Type="http://schemas.openxmlformats.org/officeDocument/2006/relationships/slide"/><Relationship Id="rId27" Target="slides/slide2.xml" Type="http://schemas.openxmlformats.org/officeDocument/2006/relationships/slide"/><Relationship Id="rId28" Target="slides/slide3.xml" Type="http://schemas.openxmlformats.org/officeDocument/2006/relationships/slide"/><Relationship Id="rId29" Target="slides/slide4.xml" Type="http://schemas.openxmlformats.org/officeDocument/2006/relationships/slide"/><Relationship Id="rId3" Target="viewProps.xml" Type="http://schemas.openxmlformats.org/officeDocument/2006/relationships/viewProps"/><Relationship Id="rId30" Target="slides/slide5.xml" Type="http://schemas.openxmlformats.org/officeDocument/2006/relationships/slide"/><Relationship Id="rId31" Target="slides/slide6.xml" Type="http://schemas.openxmlformats.org/officeDocument/2006/relationships/slide"/><Relationship Id="rId32" Target="slides/slide7.xml" Type="http://schemas.openxmlformats.org/officeDocument/2006/relationships/slide"/><Relationship Id="rId33" Target="slides/slide8.xml" Type="http://schemas.openxmlformats.org/officeDocument/2006/relationships/slide"/><Relationship Id="rId34" Target="slides/slide9.xml" Type="http://schemas.openxmlformats.org/officeDocument/2006/relationships/slide"/><Relationship Id="rId35" Target="slides/slide10.xml" Type="http://schemas.openxmlformats.org/officeDocument/2006/relationships/slide"/><Relationship Id="rId36" Target="slides/slide11.xml" Type="http://schemas.openxmlformats.org/officeDocument/2006/relationships/slide"/><Relationship Id="rId37" Target="slides/slide12.xml" Type="http://schemas.openxmlformats.org/officeDocument/2006/relationships/slide"/><Relationship Id="rId38" Target="slides/slide13.xml" Type="http://schemas.openxmlformats.org/officeDocument/2006/relationships/slide"/><Relationship Id="rId39" Target="slides/slide14.xml" Type="http://schemas.openxmlformats.org/officeDocument/2006/relationships/slide"/><Relationship Id="rId4" Target="theme/theme1.xml" Type="http://schemas.openxmlformats.org/officeDocument/2006/relationships/theme"/><Relationship Id="rId40" Target="slides/slide15.xml" Type="http://schemas.openxmlformats.org/officeDocument/2006/relationships/slide"/><Relationship Id="rId41" Target="slides/slide16.xml" Type="http://schemas.openxmlformats.org/officeDocument/2006/relationships/slide"/><Relationship Id="rId42" Target="slides/slide17.xml" Type="http://schemas.openxmlformats.org/officeDocument/2006/relationships/slide"/><Relationship Id="rId43" Target="slides/slide18.xml" Type="http://schemas.openxmlformats.org/officeDocument/2006/relationships/slide"/><Relationship Id="rId44" Target="slides/slide19.xml" Type="http://schemas.openxmlformats.org/officeDocument/2006/relationships/slide"/><Relationship Id="rId45" Target="slides/slide20.xml" Type="http://schemas.openxmlformats.org/officeDocument/2006/relationships/slide"/><Relationship Id="rId46" Target="slides/slide21.xml" Type="http://schemas.openxmlformats.org/officeDocument/2006/relationships/slide"/><Relationship Id="rId47" Target="slides/slide22.xml" Type="http://schemas.openxmlformats.org/officeDocument/2006/relationships/slide"/><Relationship Id="rId48" Target="slides/slide23.xml" Type="http://schemas.openxmlformats.org/officeDocument/2006/relationships/slide"/><Relationship Id="rId49" Target="slides/slide24.xml" Type="http://schemas.openxmlformats.org/officeDocument/2006/relationships/slide"/><Relationship Id="rId5" Target="tableStyles.xml" Type="http://schemas.openxmlformats.org/officeDocument/2006/relationships/tableStyles"/><Relationship Id="rId50" Target="slides/slide25.xml" Type="http://schemas.openxmlformats.org/officeDocument/2006/relationships/slide"/><Relationship Id="rId51" Target="slides/slide26.xml" Type="http://schemas.openxmlformats.org/officeDocument/2006/relationships/slide"/><Relationship Id="rId52" Target="slides/slide27.xml" Type="http://schemas.openxmlformats.org/officeDocument/2006/relationships/slide"/><Relationship Id="rId53" Target="slides/slide28.xml" Type="http://schemas.openxmlformats.org/officeDocument/2006/relationships/slide"/><Relationship Id="rId54" Target="slides/slide29.xml" Type="http://schemas.openxmlformats.org/officeDocument/2006/relationships/slide"/><Relationship Id="rId55" Target="slides/slide30.xml" Type="http://schemas.openxmlformats.org/officeDocument/2006/relationships/slide"/><Relationship Id="rId56" Target="slides/slide31.xml" Type="http://schemas.openxmlformats.org/officeDocument/2006/relationships/slide"/><Relationship Id="rId57" Target="slides/slide32.xml" Type="http://schemas.openxmlformats.org/officeDocument/2006/relationships/slide"/><Relationship Id="rId58" Target="notesMasters/notesMaster1.xml" Type="http://schemas.openxmlformats.org/officeDocument/2006/relationships/notesMaster"/><Relationship Id="rId59" Target="theme/theme2.xml" Type="http://schemas.openxmlformats.org/officeDocument/2006/relationships/theme"/><Relationship Id="rId6" Target="fonts/font6.fntdata" Type="http://schemas.openxmlformats.org/officeDocument/2006/relationships/font"/><Relationship Id="rId60" Target="notesSlides/notesSlide1.xml" Type="http://schemas.openxmlformats.org/officeDocument/2006/relationships/notesSlide"/><Relationship Id="rId61" Target="notesSlides/notesSlide2.xml" Type="http://schemas.openxmlformats.org/officeDocument/2006/relationships/notesSlide"/><Relationship Id="rId62" Target="notesSlides/notesSlide3.xml" Type="http://schemas.openxmlformats.org/officeDocument/2006/relationships/notesSlide"/><Relationship Id="rId63" Target="notesSlides/notesSlide4.xml" Type="http://schemas.openxmlformats.org/officeDocument/2006/relationships/notesSlide"/><Relationship Id="rId64" Target="notesSlides/notesSlide5.xml" Type="http://schemas.openxmlformats.org/officeDocument/2006/relationships/notesSlide"/><Relationship Id="rId65" Target="notesSlides/notesSlide6.xml" Type="http://schemas.openxmlformats.org/officeDocument/2006/relationships/notesSlide"/><Relationship Id="rId66" Target="notesSlides/notesSlide7.xml" Type="http://schemas.openxmlformats.org/officeDocument/2006/relationships/notesSlide"/><Relationship Id="rId67" Target="notesSlides/notesSlide8.xml" Type="http://schemas.openxmlformats.org/officeDocument/2006/relationships/notesSlide"/><Relationship Id="rId68" Target="notesSlides/notesSlide9.xml" Type="http://schemas.openxmlformats.org/officeDocument/2006/relationships/notesSlide"/><Relationship Id="rId69" Target="notesSlides/notesSlide10.xml" Type="http://schemas.openxmlformats.org/officeDocument/2006/relationships/notesSlide"/><Relationship Id="rId7" Target="fonts/font7.fntdata" Type="http://schemas.openxmlformats.org/officeDocument/2006/relationships/font"/><Relationship Id="rId70" Target="notesSlides/notesSlide11.xml" Type="http://schemas.openxmlformats.org/officeDocument/2006/relationships/notesSlide"/><Relationship Id="rId71" Target="notesSlides/notesSlide12.xml" Type="http://schemas.openxmlformats.org/officeDocument/2006/relationships/notesSlide"/><Relationship Id="rId8" Target="fonts/font8.fntdata" Type="http://schemas.openxmlformats.org/officeDocument/2006/relationships/font"/><Relationship Id="rId9" Target="fonts/font9.fntdata" Type="http://schemas.openxmlformats.org/officeDocument/2006/relationships/font"/></Relationships>
</file>

<file path=ppt/notesMasters/_rels/notesMaster1.xml.rels><?xml version="1.0" encoding="UTF-8" standalone="no"?><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5.xml" Type="http://schemas.openxmlformats.org/officeDocument/2006/relationships/slide"/></Relationships>
</file>

<file path=ppt/notesSlides/_rels/notesSlide10.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23.xml" Type="http://schemas.openxmlformats.org/officeDocument/2006/relationships/slide"/></Relationships>
</file>

<file path=ppt/notesSlides/_rels/notesSlide11.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27.xml" Type="http://schemas.openxmlformats.org/officeDocument/2006/relationships/slide"/></Relationships>
</file>

<file path=ppt/notesSlides/_rels/notesSlide12.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30.xml" Type="http://schemas.openxmlformats.org/officeDocument/2006/relationships/slide"/></Relationships>
</file>

<file path=ppt/notesSlides/_rels/notesSlide2.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6.xml" Type="http://schemas.openxmlformats.org/officeDocument/2006/relationships/slide"/></Relationships>
</file>

<file path=ppt/notesSlides/_rels/notesSlide3.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7.xml" Type="http://schemas.openxmlformats.org/officeDocument/2006/relationships/slide"/></Relationships>
</file>

<file path=ppt/notesSlides/_rels/notesSlide4.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1.xml" Type="http://schemas.openxmlformats.org/officeDocument/2006/relationships/slide"/></Relationships>
</file>

<file path=ppt/notesSlides/_rels/notesSlide5.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2.xml" Type="http://schemas.openxmlformats.org/officeDocument/2006/relationships/slide"/></Relationships>
</file>

<file path=ppt/notesSlides/_rels/notesSlide6.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3.xml" Type="http://schemas.openxmlformats.org/officeDocument/2006/relationships/slide"/></Relationships>
</file>

<file path=ppt/notesSlides/_rels/notesSlide7.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4.xml" Type="http://schemas.openxmlformats.org/officeDocument/2006/relationships/slide"/></Relationships>
</file>

<file path=ppt/notesSlides/_rels/notesSlide8.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5.xml" Type="http://schemas.openxmlformats.org/officeDocument/2006/relationships/slide"/></Relationships>
</file>

<file path=ppt/notesSlides/_rels/notesSlide9.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21.xml" Type="http://schemas.openxmlformats.org/officeDocument/2006/relationships/slide"/></Relationships>
</file>

<file path=ppt/notesSlides/notesSlide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Scattered Data: Banking operations generate an extensive volume of data, including customer information, transaction records, compliance documents, and market data. However, this data is often scattered across various systems, databases, and documents, making it challenging to locate and consolidate.</a:t>
            </a:r>
          </a:p>
          <a:p>
            <a:r>
              <a:rPr lang="en-US"/>
              <a:t/>
            </a:r>
          </a:p>
          <a:p>
            <a:r>
              <a:rPr lang="en-US"/>
              <a:t>- Inefficiencies in Information Retrieval: The scattered nature of data hampers information retrieval and knowledge sharing. Employees spend significant time searching for relevant information, leading to inefficiencies and decreased productivity.</a:t>
            </a:r>
          </a:p>
          <a:p>
            <a:r>
              <a:rPr lang="en-US"/>
              <a:t/>
            </a:r>
          </a:p>
          <a:p>
            <a:r>
              <a:rPr lang="en-US"/>
              <a:t>- Lack of Cohesion: Inconsistent organizational methods and varying levels of detail in documentation and data storage create confusion and hinder the ability to understand and integrate information effectively.</a:t>
            </a:r>
          </a:p>
          <a:p>
            <a:r>
              <a:rPr lang="en-US"/>
              <a:t/>
            </a:r>
          </a:p>
          <a:p>
            <a:r>
              <a:rPr lang="en-US"/>
              <a:t>- Real-time Decision-Making: Banking decisions often need to be made in real-time, whether it's approving a loan application, detecting fraudulent activity, or executing trades. Instant access to relevant data and knowledge is vital for these decisions.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0.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Pinecone is optimized for similarity search, enabling you to efficiently find data points that are similar to a query vector. This is especially useful for recommendation systems, where you want to find items or content similar to what a user has previously interacted with.</a:t>
            </a:r>
          </a:p>
          <a:p>
            <a:r>
              <a:rPr lang="en-US"/>
              <a:t/>
            </a:r>
          </a:p>
          <a:p>
            <a:r>
              <a:rPr lang="en-US"/>
              <a:t>Pinecone is designed to scale horizontally, making it suitable for handling large datasets and high query volumes. This scalability is crucial for applications that require real-time or near-real-time responses.</a:t>
            </a:r>
          </a:p>
          <a:p>
            <a:r>
              <a:rPr lang="en-US"/>
              <a:t/>
            </a:r>
          </a:p>
          <a:p>
            <a:r>
              <a:rPr lang="en-US"/>
              <a:t>Pinecone provides APIs and SDKs that are easy to integrate into your applications. You can send vectors to Pinecone for indexing and querying via straightforward API calls, which simplifies the development process.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Standard:</a:t>
            </a:r>
          </a:p>
          <a:p>
            <a:r>
              <a:rPr lang="en-US"/>
              <a:t>Estimated for one index on one s1 pod running for 30 days at $0.096/hour</a:t>
            </a:r>
          </a:p>
          <a:p>
            <a:r>
              <a:rPr lang="en-US"/>
              <a:t/>
            </a:r>
          </a:p>
          <a:p>
            <a:r>
              <a:rPr lang="en-US"/>
              <a:t>Enterprise:</a:t>
            </a:r>
          </a:p>
          <a:p>
            <a:r>
              <a:rPr lang="en-US"/>
              <a:t>Estimated for one index on one s1 pod running for 30 days at $0.144/hour</a:t>
            </a:r>
          </a:p>
          <a:p>
            <a:r>
              <a:rPr lang="en-US"/>
              <a:t>Premium Support:</a:t>
            </a:r>
          </a:p>
          <a:p>
            <a:r>
              <a:rPr lang="en-US"/>
              <a:t>24/7/365 dedicated support</a:t>
            </a:r>
          </a:p>
          <a:p>
            <a:r>
              <a:rPr lang="en-US"/>
              <a:t/>
            </a:r>
          </a:p>
          <a:p>
            <a:r>
              <a:rPr lang="en-US"/>
              <a:t>Up to 4 technical contacts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p>
          <a:p>
            <a:r>
              <a:rPr lang="en-US"/>
              <a:t>We have a tool that fetches website data for us.</a:t>
            </a:r>
          </a:p>
          <a:p>
            <a:r>
              <a:rPr lang="en-US"/>
              <a:t>Think of it like a robot that visits a website, looks at its map (sitemap), and then collects information from all the pages listed on that map.</a:t>
            </a:r>
          </a:p>
          <a:p>
            <a:r>
              <a:rPr lang="en-US"/>
              <a:t>This robot can collect data from multiple pages at once, but it's polite and doesn't overwhelm the website. It collects data from 2 pages every second.</a:t>
            </a:r>
          </a:p>
          <a:p>
            <a:r>
              <a:rPr lang="en-US"/>
              <a:t>Setting Up the Environment</a:t>
            </a:r>
          </a:p>
          <a:p>
            <a:r>
              <a:rPr lang="en-US"/>
              <a:t/>
            </a:r>
          </a:p>
          <a:p>
            <a:r>
              <a:rPr lang="en-US"/>
              <a:t>There's a small glitch when using our tool with a specific platform called Jupyter. We've fixed that glitch with a piece of code.</a:t>
            </a:r>
          </a:p>
          <a:p>
            <a:r>
              <a:rPr lang="en-US"/>
              <a:t>We then tell our robot which website map to look at and which pages to focus on.</a:t>
            </a:r>
          </a:p>
          <a:p>
            <a:r>
              <a:rPr lang="en-US"/>
              <a:t>Breaking Down the Data</a:t>
            </a:r>
          </a:p>
          <a:p>
            <a:r>
              <a:rPr lang="en-US"/>
              <a:t/>
            </a:r>
          </a:p>
          <a:p>
            <a:r>
              <a:rPr lang="en-US"/>
              <a:t>Once we have the data, it's often too big to work with. So, we break it down into smaller, manageable pieces.</a:t>
            </a:r>
          </a:p>
          <a:p>
            <a:r>
              <a:rPr lang="en-US"/>
              <a:t>Imagine having a long book and dividing it into chapters.</a:t>
            </a:r>
          </a:p>
          <a:p>
            <a:r>
              <a:rPr lang="en-US"/>
              <a:t>Understanding the Data</a:t>
            </a:r>
          </a:p>
          <a:p>
            <a:r>
              <a:rPr lang="en-US"/>
              <a:t/>
            </a:r>
          </a:p>
          <a:p>
            <a:r>
              <a:rPr lang="en-US"/>
              <a:t>Next, we use a tool to understand and represent our data in a way that machines can easily process. This is called creating "embeddings".</a:t>
            </a:r>
          </a:p>
          <a:p>
            <a:r>
              <a:rPr lang="en-US"/>
              <a:t>Think of it as translating a language you don't understand into one you do.</a:t>
            </a:r>
          </a:p>
          <a:p>
            <a:r>
              <a:rPr lang="en-US"/>
              <a:t>Storing and Searching the Data</a:t>
            </a:r>
          </a:p>
          <a:p>
            <a:r>
              <a:rPr lang="en-US"/>
              <a:t/>
            </a:r>
          </a:p>
          <a:p>
            <a:r>
              <a:rPr lang="en-US"/>
              <a:t>Now, we need a place to store this translated data and a way to search through it quickly.</a:t>
            </a:r>
          </a:p>
          <a:p>
            <a:r>
              <a:rPr lang="en-US"/>
              <a:t>We use a tool called Pinecone to do this. It's like a library where each piece of data is a book. We can quickly find the book we want based on its content.</a:t>
            </a:r>
          </a:p>
          <a:p>
            <a:r>
              <a:rPr lang="en-US"/>
              <a:t>If we're using Pinecone for the first time, we create a new shelf (index). If we've used it before, we just add our new books to the existing shelf.</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General Citibank users</a:t>
            </a:r>
          </a:p>
          <a:p>
            <a:r>
              <a:rPr lang="en-US"/>
              <a:t>Potential citibank users</a:t>
            </a:r>
          </a:p>
          <a:p>
            <a:r>
              <a:rPr lang="en-US"/>
              <a:t>Citibank staff</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Pinecone :</a:t>
            </a:r>
          </a:p>
          <a:p>
            <a:r>
              <a:rPr lang="en-US"/>
              <a:t>A Vector Database for Vector Search.</a:t>
            </a:r>
          </a:p>
          <a:p>
            <a:r>
              <a:rPr lang="en-US"/>
              <a:t>It has been specifically designed to store, index, and retrieve high-dimensional vectors. Which is ideal for machine learning applications like text and image classification, recommendation systems, and anomaly detection.</a:t>
            </a:r>
          </a:p>
          <a:p>
            <a:r>
              <a:rPr lang="en-US"/>
              <a:t/>
            </a:r>
          </a:p>
          <a:p>
            <a:r>
              <a:rPr lang="en-US"/>
              <a:t>- LangChain: </a:t>
            </a:r>
          </a:p>
          <a:p>
            <a:r>
              <a:rPr lang="en-US"/>
              <a:t>LangChain is a framework for connecting large language models (LLMs) to other sources of data. It helps developers build applications that use LLMs to perform tasks such as document analysis and summarization, chatbots, and code analysis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4.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 specialized database designed for efficient handling of vector embeddings, crucial for AI applications like language models and semantic search. It optimizes storage and querying for these embeddings,</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5.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It is based on the transformer architecture, which has revolutionized the field of NLP (natural language processing). </a:t>
            </a:r>
          </a:p>
          <a:p>
            <a:r>
              <a:rPr lang="en-US"/>
              <a:t/>
            </a:r>
          </a:p>
          <a:p>
            <a:r>
              <a:rPr lang="en-US"/>
              <a:t>This model has been trained on a massive amount of data, allowing it to generate text and respond to various prompts with human-like precision and accuracy.</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6.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LangChain is a framework for developing applications powered by language models</a:t>
            </a:r>
          </a:p>
          <a:p>
            <a:r>
              <a:rPr lang="en-US"/>
              <a:t/>
            </a:r>
          </a:p>
          <a:p>
            <a:r>
              <a:rPr lang="en-US"/>
              <a:t>It does this by chaining different modules together.</a:t>
            </a:r>
          </a:p>
          <a:p>
            <a:r>
              <a:rPr lang="en-US"/>
              <a:t/>
            </a:r>
          </a:p>
          <a:p>
            <a:r>
              <a:rPr lang="en-US"/>
              <a:t>The idea here is to chain every module in one chain and, at last, use that chain to call all modules at once.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7.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Efficiency: Faster information retrieval, reducing the time employees spend searching for data.</a:t>
            </a:r>
          </a:p>
          <a:p>
            <a:r>
              <a:rPr lang="en-US"/>
              <a:t/>
            </a:r>
          </a:p>
          <a:p>
            <a:r>
              <a:rPr lang="en-US"/>
              <a:t>- Accuracy: Provides consistent and accurate information, reducing errors.</a:t>
            </a:r>
          </a:p>
          <a:p>
            <a:r>
              <a:rPr lang="en-US"/>
              <a:t/>
            </a:r>
          </a:p>
          <a:p>
            <a:r>
              <a:rPr lang="en-US"/>
              <a:t>- Scalability: Can be expanded to cover more topics or integrate with other systems.</a:t>
            </a:r>
          </a:p>
          <a:p>
            <a:r>
              <a:rPr lang="en-US"/>
              <a:t/>
            </a:r>
          </a:p>
          <a:p>
            <a:r>
              <a:rPr lang="en-US"/>
              <a:t>- Cost-effective: Reduces the need for extensive training or manual searches.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8.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Core Banking System: </a:t>
            </a:r>
          </a:p>
          <a:p>
            <a:r>
              <a:rPr lang="en-US"/>
              <a:t>Allows the chatbot to access account information, transaction history, and perform banking operations on behalf of users</a:t>
            </a:r>
          </a:p>
          <a:p>
            <a:r>
              <a:rPr lang="en-US"/>
              <a:t/>
            </a:r>
          </a:p>
          <a:p>
            <a:r>
              <a:rPr lang="en-US"/>
              <a:t>- Payment and Transfer Services: Enables users to initiate payments, transfers, and bill payments using natural language commands through the chatbot</a:t>
            </a:r>
          </a:p>
          <a:p>
            <a:r>
              <a:rPr lang="en-US"/>
              <a:t/>
            </a:r>
          </a:p>
          <a:p>
            <a:r>
              <a:rPr lang="en-US"/>
              <a:t>- Natural Language Understanding (NLU) Improvement:</a:t>
            </a:r>
          </a:p>
          <a:p>
            <a:r>
              <a:rPr lang="en-US"/>
              <a:t>Improve its ability to handle slang, regional dialects, and multi-language conversations.</a:t>
            </a:r>
          </a:p>
          <a:p>
            <a:r>
              <a:rPr lang="en-US"/>
              <a:t/>
            </a:r>
          </a:p>
          <a:p>
            <a:r>
              <a:rPr lang="en-US"/>
              <a:t>- Multimodal Interaction:</a:t>
            </a:r>
          </a:p>
          <a:p>
            <a:r>
              <a:rPr lang="en-US"/>
              <a:t>Add support for both text and speech input/output.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9.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 trillion parameters</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9.jpe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4.xml" Type="http://schemas.openxmlformats.org/officeDocument/2006/relationships/notesSlide"/><Relationship Id="rId3" Target="../media/image40.png" Type="http://schemas.openxmlformats.org/officeDocument/2006/relationships/image"/><Relationship Id="rId4" Target="../media/image41.svg" Type="http://schemas.openxmlformats.org/officeDocument/2006/relationships/image"/><Relationship Id="rId5" Target="../media/image42.png" Type="http://schemas.openxmlformats.org/officeDocument/2006/relationships/image"/><Relationship Id="rId6" Target="../media/image43.svg" Type="http://schemas.openxmlformats.org/officeDocument/2006/relationships/image"/><Relationship Id="rId7" Target="../media/image44.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5.xml" Type="http://schemas.openxmlformats.org/officeDocument/2006/relationships/notesSlide"/><Relationship Id="rId3" Target="../media/image40.png" Type="http://schemas.openxmlformats.org/officeDocument/2006/relationships/image"/><Relationship Id="rId4" Target="../media/image41.svg" Type="http://schemas.openxmlformats.org/officeDocument/2006/relationships/image"/><Relationship Id="rId5" Target="../media/image42.png" Type="http://schemas.openxmlformats.org/officeDocument/2006/relationships/image"/><Relationship Id="rId6" Target="../media/image43.svg" Type="http://schemas.openxmlformats.org/officeDocument/2006/relationships/image"/><Relationship Id="rId7" Target="../media/image45.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6.xml" Type="http://schemas.openxmlformats.org/officeDocument/2006/relationships/notesSlide"/><Relationship Id="rId3" Target="../media/image40.png" Type="http://schemas.openxmlformats.org/officeDocument/2006/relationships/image"/><Relationship Id="rId4" Target="../media/image41.svg" Type="http://schemas.openxmlformats.org/officeDocument/2006/relationships/image"/><Relationship Id="rId5" Target="../media/image42.png" Type="http://schemas.openxmlformats.org/officeDocument/2006/relationships/image"/><Relationship Id="rId6" Target="../media/image43.svg" Type="http://schemas.openxmlformats.org/officeDocument/2006/relationships/image"/><Relationship Id="rId7" Target="../media/image46.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7.xml" Type="http://schemas.openxmlformats.org/officeDocument/2006/relationships/notesSlide"/><Relationship Id="rId3" Target="../media/image1.png" Type="http://schemas.openxmlformats.org/officeDocument/2006/relationships/image"/><Relationship Id="rId4" Target="../media/image2.svg" Type="http://schemas.openxmlformats.org/officeDocument/2006/relationships/image"/><Relationship Id="rId5" Target="../media/image47.png" Type="http://schemas.openxmlformats.org/officeDocument/2006/relationships/image"/><Relationship Id="rId6" Target="../media/image48.sv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8.xml" Type="http://schemas.openxmlformats.org/officeDocument/2006/relationships/notesSlide"/><Relationship Id="rId3" Target="../media/image1.png" Type="http://schemas.openxmlformats.org/officeDocument/2006/relationships/image"/><Relationship Id="rId4" Target="../media/image2.svg" Type="http://schemas.openxmlformats.org/officeDocument/2006/relationships/image"/><Relationship Id="rId5" Target="../media/image49.png" Type="http://schemas.openxmlformats.org/officeDocument/2006/relationships/image"/><Relationship Id="rId6" Target="../media/image50.sv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4.jpe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29.png" Type="http://schemas.openxmlformats.org/officeDocument/2006/relationships/image"/><Relationship Id="rId5" Target="../media/image38.png" Type="http://schemas.openxmlformats.org/officeDocument/2006/relationships/image"/><Relationship Id="rId6" Target="../media/image10.jpeg" Type="http://schemas.openxmlformats.org/officeDocument/2006/relationships/image"/><Relationship Id="rId7" Target="../media/image11.jpeg" Type="http://schemas.openxmlformats.org/officeDocument/2006/relationships/image"/><Relationship Id="rId8" Target="../media/image12.jpeg" Type="http://schemas.openxmlformats.org/officeDocument/2006/relationships/image"/><Relationship Id="rId9" Target="../media/image13.jpe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jpeg" Type="http://schemas.openxmlformats.org/officeDocument/2006/relationships/image"/><Relationship Id="rId3" Target="../media/image11.jpeg" Type="http://schemas.openxmlformats.org/officeDocument/2006/relationships/image"/><Relationship Id="rId4" Target="../media/image12.jpeg" Type="http://schemas.openxmlformats.org/officeDocument/2006/relationships/image"/><Relationship Id="rId5" Target="../media/image13.jpeg" Type="http://schemas.openxmlformats.org/officeDocument/2006/relationships/image"/><Relationship Id="rId6" Target="../media/image1.png" Type="http://schemas.openxmlformats.org/officeDocument/2006/relationships/image"/><Relationship Id="rId7" Target="../media/image2.svg" Type="http://schemas.openxmlformats.org/officeDocument/2006/relationships/image"/><Relationship Id="rId8" Target="../media/image14.jpeg" Type="http://schemas.openxmlformats.org/officeDocument/2006/relationships/image"/></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51.png" Type="http://schemas.openxmlformats.org/officeDocument/2006/relationships/image"/></Relationships>
</file>

<file path=ppt/slides/_rels/slide21.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9.xml" Type="http://schemas.openxmlformats.org/officeDocument/2006/relationships/notesSlide"/><Relationship Id="rId3" Target="../media/image3.png" Type="http://schemas.openxmlformats.org/officeDocument/2006/relationships/image"/><Relationship Id="rId4" Target="../media/image4.svg" Type="http://schemas.openxmlformats.org/officeDocument/2006/relationships/image"/><Relationship Id="rId5" Target="../media/image1.png" Type="http://schemas.openxmlformats.org/officeDocument/2006/relationships/image"/><Relationship Id="rId6" Target="../media/image2.svg" Type="http://schemas.openxmlformats.org/officeDocument/2006/relationships/image"/><Relationship Id="rId7" Target="../media/image52.png" Type="http://schemas.openxmlformats.org/officeDocument/2006/relationships/image"/></Relationships>
</file>

<file path=ppt/slides/_rels/slide2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s>
</file>

<file path=ppt/slides/_rels/slide23.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0.xml" Type="http://schemas.openxmlformats.org/officeDocument/2006/relationships/notesSlide"/><Relationship Id="rId3" Target="../media/image3.png" Type="http://schemas.openxmlformats.org/officeDocument/2006/relationships/image"/><Relationship Id="rId4" Target="../media/image4.svg" Type="http://schemas.openxmlformats.org/officeDocument/2006/relationships/image"/><Relationship Id="rId5" Target="../media/image1.png" Type="http://schemas.openxmlformats.org/officeDocument/2006/relationships/image"/><Relationship Id="rId6" Target="../media/image2.svg" Type="http://schemas.openxmlformats.org/officeDocument/2006/relationships/image"/><Relationship Id="rId7" Target="../media/image53.png" Type="http://schemas.openxmlformats.org/officeDocument/2006/relationships/image"/><Relationship Id="rId8" Target="https://cobusgreyling.medium.com/pinecone-in-the-simplest-terms-d18b9bce7cd" TargetMode="External" Type="http://schemas.openxmlformats.org/officeDocument/2006/relationships/hyperlink"/></Relationships>
</file>

<file path=ppt/slides/_rels/slide2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2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s>
</file>

<file path=ppt/slides/_rels/slide2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s>
</file>

<file path=ppt/slides/_rels/slide27.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1.xml" Type="http://schemas.openxmlformats.org/officeDocument/2006/relationships/notesSlide"/><Relationship Id="rId3" Target="../media/image3.png" Type="http://schemas.openxmlformats.org/officeDocument/2006/relationships/image"/><Relationship Id="rId4" Target="../media/image4.svg" Type="http://schemas.openxmlformats.org/officeDocument/2006/relationships/image"/><Relationship Id="rId5" Target="../media/image1.png" Type="http://schemas.openxmlformats.org/officeDocument/2006/relationships/image"/><Relationship Id="rId6" Target="../media/image2.svg" Type="http://schemas.openxmlformats.org/officeDocument/2006/relationships/image"/><Relationship Id="rId7" Target="../media/image54.png" Type="http://schemas.openxmlformats.org/officeDocument/2006/relationships/image"/></Relationships>
</file>

<file path=ppt/slides/_rels/slide2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55.png" Type="http://schemas.openxmlformats.org/officeDocument/2006/relationships/image"/></Relationships>
</file>

<file path=ppt/slides/_rels/slide2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30.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2.xml" Type="http://schemas.openxmlformats.org/officeDocument/2006/relationships/notesSlide"/><Relationship Id="rId3" Target="../media/image3.png" Type="http://schemas.openxmlformats.org/officeDocument/2006/relationships/image"/><Relationship Id="rId4" Target="../media/image4.svg" Type="http://schemas.openxmlformats.org/officeDocument/2006/relationships/image"/><Relationship Id="rId5" Target="../media/image1.png" Type="http://schemas.openxmlformats.org/officeDocument/2006/relationships/image"/><Relationship Id="rId6" Target="../media/image2.svg" Type="http://schemas.openxmlformats.org/officeDocument/2006/relationships/image"/><Relationship Id="rId7" Target="../media/image56.png" Type="http://schemas.openxmlformats.org/officeDocument/2006/relationships/image"/><Relationship Id="rId8" Target="../media/image57.svg" Type="http://schemas.openxmlformats.org/officeDocument/2006/relationships/image"/></Relationships>
</file>

<file path=ppt/slides/_rels/slide3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58.png" Type="http://schemas.openxmlformats.org/officeDocument/2006/relationships/image"/></Relationships>
</file>

<file path=ppt/slides/_rels/slide3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5.jpe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5.png" Type="http://schemas.openxmlformats.org/officeDocument/2006/relationships/image"/><Relationship Id="rId6" Target="../media/image6.sv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1.png" Type="http://schemas.openxmlformats.org/officeDocument/2006/relationships/image"/><Relationship Id="rId4" Target="../media/image2.svg" Type="http://schemas.openxmlformats.org/officeDocument/2006/relationships/image"/><Relationship Id="rId5" Target="../media/image16.jpe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0.svg" Type="http://schemas.openxmlformats.org/officeDocument/2006/relationships/image"/><Relationship Id="rId11" Target="../media/image21.png" Type="http://schemas.openxmlformats.org/officeDocument/2006/relationships/image"/><Relationship Id="rId12" Target="../media/image22.svg" Type="http://schemas.openxmlformats.org/officeDocument/2006/relationships/image"/><Relationship Id="rId13" Target="../media/image23.png" Type="http://schemas.openxmlformats.org/officeDocument/2006/relationships/image"/><Relationship Id="rId14" Target="../media/image24.svg" Type="http://schemas.openxmlformats.org/officeDocument/2006/relationships/image"/><Relationship Id="rId15" Target="../media/image25.png" Type="http://schemas.openxmlformats.org/officeDocument/2006/relationships/image"/><Relationship Id="rId16" Target="../media/image26.svg" Type="http://schemas.openxmlformats.org/officeDocument/2006/relationships/image"/><Relationship Id="rId17" Target="../media/image27.png" Type="http://schemas.openxmlformats.org/officeDocument/2006/relationships/image"/><Relationship Id="rId18" Target="../media/image28.svg" Type="http://schemas.openxmlformats.org/officeDocument/2006/relationships/image"/><Relationship Id="rId2" Target="../notesSlides/notesSlide2.xml" Type="http://schemas.openxmlformats.org/officeDocument/2006/relationships/notesSlide"/><Relationship Id="rId3" Target="../media/image3.png" Type="http://schemas.openxmlformats.org/officeDocument/2006/relationships/image"/><Relationship Id="rId4" Target="../media/image4.svg" Type="http://schemas.openxmlformats.org/officeDocument/2006/relationships/image"/><Relationship Id="rId5" Target="../media/image1.png" Type="http://schemas.openxmlformats.org/officeDocument/2006/relationships/image"/><Relationship Id="rId6" Target="../media/image2.svg" Type="http://schemas.openxmlformats.org/officeDocument/2006/relationships/image"/><Relationship Id="rId7" Target="../media/image17.png" Type="http://schemas.openxmlformats.org/officeDocument/2006/relationships/image"/><Relationship Id="rId8" Target="../media/image18.svg" Type="http://schemas.openxmlformats.org/officeDocument/2006/relationships/image"/><Relationship Id="rId9" Target="../media/image19.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34.png" Type="http://schemas.openxmlformats.org/officeDocument/2006/relationships/image"/><Relationship Id="rId11" Target="../media/image35.png" Type="http://schemas.openxmlformats.org/officeDocument/2006/relationships/image"/><Relationship Id="rId12" Target="../media/image36.png" Type="http://schemas.openxmlformats.org/officeDocument/2006/relationships/image"/><Relationship Id="rId2" Target="../notesSlides/notesSlide3.xml" Type="http://schemas.openxmlformats.org/officeDocument/2006/relationships/notesSlide"/><Relationship Id="rId3" Target="../media/image1.png" Type="http://schemas.openxmlformats.org/officeDocument/2006/relationships/image"/><Relationship Id="rId4" Target="../media/image2.svg" Type="http://schemas.openxmlformats.org/officeDocument/2006/relationships/image"/><Relationship Id="rId5" Target="../media/image29.png" Type="http://schemas.openxmlformats.org/officeDocument/2006/relationships/image"/><Relationship Id="rId6" Target="../media/image30.png" Type="http://schemas.openxmlformats.org/officeDocument/2006/relationships/image"/><Relationship Id="rId7" Target="../media/image31.png" Type="http://schemas.openxmlformats.org/officeDocument/2006/relationships/image"/><Relationship Id="rId8" Target="../media/image32.png" Type="http://schemas.openxmlformats.org/officeDocument/2006/relationships/image"/><Relationship Id="rId9" Target="../media/image33.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29.png" Type="http://schemas.openxmlformats.org/officeDocument/2006/relationships/image"/><Relationship Id="rId7" Target="../media/image37.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38.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226633" y="-5468306"/>
            <a:ext cx="12906806" cy="12906806"/>
          </a:xfrm>
          <a:custGeom>
            <a:avLst/>
            <a:gdLst/>
            <a:ahLst/>
            <a:cxnLst/>
            <a:rect r="r" b="b" t="t" l="l"/>
            <a:pathLst>
              <a:path h="12906806" w="12906806">
                <a:moveTo>
                  <a:pt x="0" y="0"/>
                </a:moveTo>
                <a:lnTo>
                  <a:pt x="12906806" y="0"/>
                </a:lnTo>
                <a:lnTo>
                  <a:pt x="12906806" y="12906807"/>
                </a:lnTo>
                <a:lnTo>
                  <a:pt x="0" y="1290680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2281574">
            <a:off x="9849516" y="2766381"/>
            <a:ext cx="15975639" cy="12983837"/>
          </a:xfrm>
          <a:custGeom>
            <a:avLst/>
            <a:gdLst/>
            <a:ahLst/>
            <a:cxnLst/>
            <a:rect r="r" b="b" t="t" l="l"/>
            <a:pathLst>
              <a:path h="12983837" w="15975639">
                <a:moveTo>
                  <a:pt x="0" y="0"/>
                </a:moveTo>
                <a:lnTo>
                  <a:pt x="15975638" y="0"/>
                </a:lnTo>
                <a:lnTo>
                  <a:pt x="15975638" y="12983838"/>
                </a:lnTo>
                <a:lnTo>
                  <a:pt x="0" y="12983838"/>
                </a:lnTo>
                <a:lnTo>
                  <a:pt x="0" y="0"/>
                </a:lnTo>
                <a:close/>
              </a:path>
            </a:pathLst>
          </a:custGeom>
          <a:blipFill>
            <a:blip r:embed="rId4">
              <a:alphaModFix amt="13000"/>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710408">
            <a:off x="5486400" y="6629736"/>
            <a:ext cx="7315200" cy="1250234"/>
          </a:xfrm>
          <a:custGeom>
            <a:avLst/>
            <a:gdLst/>
            <a:ahLst/>
            <a:cxnLst/>
            <a:rect r="r" b="b" t="t" l="l"/>
            <a:pathLst>
              <a:path h="1250234" w="7315200">
                <a:moveTo>
                  <a:pt x="0" y="0"/>
                </a:moveTo>
                <a:lnTo>
                  <a:pt x="7315200" y="0"/>
                </a:lnTo>
                <a:lnTo>
                  <a:pt x="7315200" y="1250234"/>
                </a:lnTo>
                <a:lnTo>
                  <a:pt x="0" y="125023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true" flipV="false" rot="0">
            <a:off x="265101" y="7678247"/>
            <a:ext cx="7001206" cy="1527536"/>
          </a:xfrm>
          <a:custGeom>
            <a:avLst/>
            <a:gdLst/>
            <a:ahLst/>
            <a:cxnLst/>
            <a:rect r="r" b="b" t="t" l="l"/>
            <a:pathLst>
              <a:path h="1527536" w="7001206">
                <a:moveTo>
                  <a:pt x="7001207" y="0"/>
                </a:moveTo>
                <a:lnTo>
                  <a:pt x="0" y="0"/>
                </a:lnTo>
                <a:lnTo>
                  <a:pt x="0" y="1527536"/>
                </a:lnTo>
                <a:lnTo>
                  <a:pt x="7001207" y="1527536"/>
                </a:lnTo>
                <a:lnTo>
                  <a:pt x="7001207"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true" flipV="false" rot="0">
            <a:off x="511672" y="8617143"/>
            <a:ext cx="6939012" cy="1513966"/>
          </a:xfrm>
          <a:custGeom>
            <a:avLst/>
            <a:gdLst/>
            <a:ahLst/>
            <a:cxnLst/>
            <a:rect r="r" b="b" t="t" l="l"/>
            <a:pathLst>
              <a:path h="1513966" w="6939012">
                <a:moveTo>
                  <a:pt x="6939012" y="0"/>
                </a:moveTo>
                <a:lnTo>
                  <a:pt x="0" y="0"/>
                </a:lnTo>
                <a:lnTo>
                  <a:pt x="0" y="1513966"/>
                </a:lnTo>
                <a:lnTo>
                  <a:pt x="6939012" y="1513966"/>
                </a:lnTo>
                <a:lnTo>
                  <a:pt x="6939012"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802162" y="926690"/>
            <a:ext cx="866409" cy="866409"/>
          </a:xfrm>
          <a:custGeom>
            <a:avLst/>
            <a:gdLst/>
            <a:ahLst/>
            <a:cxnLst/>
            <a:rect r="r" b="b" t="t" l="l"/>
            <a:pathLst>
              <a:path h="866409" w="866409">
                <a:moveTo>
                  <a:pt x="0" y="0"/>
                </a:moveTo>
                <a:lnTo>
                  <a:pt x="866409" y="0"/>
                </a:lnTo>
                <a:lnTo>
                  <a:pt x="866409" y="866409"/>
                </a:lnTo>
                <a:lnTo>
                  <a:pt x="0" y="866409"/>
                </a:lnTo>
                <a:lnTo>
                  <a:pt x="0" y="0"/>
                </a:lnTo>
                <a:close/>
              </a:path>
            </a:pathLst>
          </a:custGeom>
          <a:blipFill>
            <a:blip r:embed="rId10"/>
            <a:stretch>
              <a:fillRect l="0" t="0" r="0" b="0"/>
            </a:stretch>
          </a:blipFill>
        </p:spPr>
      </p:sp>
      <p:sp>
        <p:nvSpPr>
          <p:cNvPr name="TextBox 8" id="8"/>
          <p:cNvSpPr txBox="true"/>
          <p:nvPr/>
        </p:nvSpPr>
        <p:spPr>
          <a:xfrm rot="0">
            <a:off x="1784192" y="1163045"/>
            <a:ext cx="2658111" cy="460374"/>
          </a:xfrm>
          <a:prstGeom prst="rect">
            <a:avLst/>
          </a:prstGeom>
        </p:spPr>
        <p:txBody>
          <a:bodyPr anchor="t" rtlCol="false" tIns="0" lIns="0" bIns="0" rIns="0">
            <a:spAutoFit/>
          </a:bodyPr>
          <a:lstStyle/>
          <a:p>
            <a:pPr>
              <a:lnSpc>
                <a:spcPts val="3499"/>
              </a:lnSpc>
            </a:pPr>
            <a:r>
              <a:rPr lang="en-US" sz="3499">
                <a:solidFill>
                  <a:srgbClr val="FFFFFF"/>
                </a:solidFill>
                <a:latin typeface="Montserrat Classic Bold"/>
              </a:rPr>
              <a:t>Westies</a:t>
            </a:r>
          </a:p>
        </p:txBody>
      </p:sp>
      <p:sp>
        <p:nvSpPr>
          <p:cNvPr name="TextBox 9" id="9"/>
          <p:cNvSpPr txBox="true"/>
          <p:nvPr/>
        </p:nvSpPr>
        <p:spPr>
          <a:xfrm rot="0">
            <a:off x="1552778" y="7829026"/>
            <a:ext cx="8110538" cy="1817116"/>
          </a:xfrm>
          <a:prstGeom prst="rect">
            <a:avLst/>
          </a:prstGeom>
        </p:spPr>
        <p:txBody>
          <a:bodyPr anchor="t" rtlCol="false" tIns="0" lIns="0" bIns="0" rIns="0">
            <a:spAutoFit/>
          </a:bodyPr>
          <a:lstStyle/>
          <a:p>
            <a:pPr>
              <a:lnSpc>
                <a:spcPts val="2911"/>
              </a:lnSpc>
            </a:pPr>
            <a:r>
              <a:rPr lang="en-US" sz="2599" spc="23">
                <a:solidFill>
                  <a:srgbClr val="FFFFFF"/>
                </a:solidFill>
                <a:latin typeface="Montserrat Classic"/>
              </a:rPr>
              <a:t>Kang Jun Hui Bryan</a:t>
            </a:r>
          </a:p>
          <a:p>
            <a:pPr>
              <a:lnSpc>
                <a:spcPts val="2911"/>
              </a:lnSpc>
            </a:pPr>
            <a:r>
              <a:rPr lang="en-US" sz="2599" spc="23">
                <a:solidFill>
                  <a:srgbClr val="FFFFFF"/>
                </a:solidFill>
                <a:latin typeface="Montserrat Classic"/>
              </a:rPr>
              <a:t>Mandfred Leow Hong Jie</a:t>
            </a:r>
          </a:p>
          <a:p>
            <a:pPr>
              <a:lnSpc>
                <a:spcPts val="2911"/>
              </a:lnSpc>
            </a:pPr>
            <a:r>
              <a:rPr lang="en-US" sz="2599" spc="23">
                <a:solidFill>
                  <a:srgbClr val="FFFFFF"/>
                </a:solidFill>
                <a:latin typeface="Montserrat Classic"/>
              </a:rPr>
              <a:t>Jazlyn Phua Jie Ling</a:t>
            </a:r>
          </a:p>
          <a:p>
            <a:pPr>
              <a:lnSpc>
                <a:spcPts val="2911"/>
              </a:lnSpc>
            </a:pPr>
            <a:r>
              <a:rPr lang="en-US" sz="2599" spc="23">
                <a:solidFill>
                  <a:srgbClr val="FFFFFF"/>
                </a:solidFill>
                <a:latin typeface="Montserrat Classic"/>
              </a:rPr>
              <a:t>Tan Jing Han</a:t>
            </a:r>
          </a:p>
          <a:p>
            <a:pPr>
              <a:lnSpc>
                <a:spcPts val="2911"/>
              </a:lnSpc>
            </a:pPr>
            <a:r>
              <a:rPr lang="en-US" sz="2599" spc="23">
                <a:solidFill>
                  <a:srgbClr val="FFFFFF"/>
                </a:solidFill>
                <a:latin typeface="Montserrat Classic"/>
              </a:rPr>
              <a:t>Jeff Tan</a:t>
            </a:r>
          </a:p>
        </p:txBody>
      </p:sp>
      <p:sp>
        <p:nvSpPr>
          <p:cNvPr name="TextBox 10" id="10"/>
          <p:cNvSpPr txBox="true"/>
          <p:nvPr/>
        </p:nvSpPr>
        <p:spPr>
          <a:xfrm rot="0">
            <a:off x="802162" y="2396888"/>
            <a:ext cx="9630818" cy="3495674"/>
          </a:xfrm>
          <a:prstGeom prst="rect">
            <a:avLst/>
          </a:prstGeom>
        </p:spPr>
        <p:txBody>
          <a:bodyPr anchor="t" rtlCol="false" tIns="0" lIns="0" bIns="0" rIns="0">
            <a:spAutoFit/>
          </a:bodyPr>
          <a:lstStyle/>
          <a:p>
            <a:pPr>
              <a:lnSpc>
                <a:spcPts val="8999"/>
              </a:lnSpc>
            </a:pPr>
            <a:r>
              <a:rPr lang="en-US" sz="9999">
                <a:solidFill>
                  <a:srgbClr val="FFFFFF"/>
                </a:solidFill>
                <a:latin typeface="Montserrat Classic Bold"/>
              </a:rPr>
              <a:t>Citi HackOverFlow 2023</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5652324" y="0"/>
            <a:ext cx="10552876" cy="10287000"/>
            <a:chOff x="0" y="0"/>
            <a:chExt cx="14070501" cy="13716000"/>
          </a:xfrm>
        </p:grpSpPr>
        <p:pic>
          <p:nvPicPr>
            <p:cNvPr name="Picture 3" id="3"/>
            <p:cNvPicPr>
              <a:picLocks noChangeAspect="true"/>
            </p:cNvPicPr>
            <p:nvPr/>
          </p:nvPicPr>
          <p:blipFill>
            <a:blip r:embed="rId2"/>
            <a:srcRect l="48315" t="24272" r="20901" b="0"/>
            <a:stretch>
              <a:fillRect/>
            </a:stretch>
          </p:blipFill>
          <p:spPr>
            <a:xfrm flipH="false" flipV="false">
              <a:off x="0" y="0"/>
              <a:ext cx="14070501" cy="13716000"/>
            </a:xfrm>
            <a:prstGeom prst="rect">
              <a:avLst/>
            </a:prstGeom>
          </p:spPr>
        </p:pic>
      </p:grpSp>
      <p:sp>
        <p:nvSpPr>
          <p:cNvPr name="Freeform 4" id="4"/>
          <p:cNvSpPr/>
          <p:nvPr/>
        </p:nvSpPr>
        <p:spPr>
          <a:xfrm flipH="false" flipV="false" rot="6234585">
            <a:off x="-5855959" y="-3693638"/>
            <a:ext cx="15191719" cy="15191719"/>
          </a:xfrm>
          <a:custGeom>
            <a:avLst/>
            <a:gdLst/>
            <a:ahLst/>
            <a:cxnLst/>
            <a:rect r="r" b="b" t="t" l="l"/>
            <a:pathLst>
              <a:path h="15191719" w="15191719">
                <a:moveTo>
                  <a:pt x="0" y="0"/>
                </a:moveTo>
                <a:lnTo>
                  <a:pt x="15191718" y="0"/>
                </a:lnTo>
                <a:lnTo>
                  <a:pt x="15191718" y="15191719"/>
                </a:lnTo>
                <a:lnTo>
                  <a:pt x="0" y="1519171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5" id="5"/>
          <p:cNvGrpSpPr/>
          <p:nvPr/>
        </p:nvGrpSpPr>
        <p:grpSpPr>
          <a:xfrm rot="1367623">
            <a:off x="12800607" y="-443981"/>
            <a:ext cx="7424873" cy="13397966"/>
            <a:chOff x="0" y="0"/>
            <a:chExt cx="2458399" cy="4436110"/>
          </a:xfrm>
        </p:grpSpPr>
        <p:sp>
          <p:nvSpPr>
            <p:cNvPr name="Freeform 6" id="6"/>
            <p:cNvSpPr/>
            <p:nvPr/>
          </p:nvSpPr>
          <p:spPr>
            <a:xfrm flipH="false" flipV="false" rot="0">
              <a:off x="-59690" y="0"/>
              <a:ext cx="1151680" cy="4436110"/>
            </a:xfrm>
            <a:custGeom>
              <a:avLst/>
              <a:gdLst/>
              <a:ahLst/>
              <a:cxnLst/>
              <a:rect r="r" b="b" t="t" l="l"/>
              <a:pathLst>
                <a:path h="4436110" w="1151680">
                  <a:moveTo>
                    <a:pt x="720090" y="2504440"/>
                  </a:moveTo>
                  <a:cubicBezTo>
                    <a:pt x="1151680" y="1358900"/>
                    <a:pt x="641350" y="843280"/>
                    <a:pt x="461010" y="548640"/>
                  </a:cubicBezTo>
                  <a:cubicBezTo>
                    <a:pt x="195580" y="115570"/>
                    <a:pt x="262890" y="0"/>
                    <a:pt x="262890" y="0"/>
                  </a:cubicBezTo>
                  <a:lnTo>
                    <a:pt x="59690" y="0"/>
                  </a:lnTo>
                  <a:cubicBezTo>
                    <a:pt x="119380" y="441960"/>
                    <a:pt x="1124228" y="1212850"/>
                    <a:pt x="678180" y="2147570"/>
                  </a:cubicBezTo>
                  <a:cubicBezTo>
                    <a:pt x="0" y="3520440"/>
                    <a:pt x="516890" y="4436110"/>
                    <a:pt x="516890" y="4436110"/>
                  </a:cubicBezTo>
                  <a:lnTo>
                    <a:pt x="745490" y="4436110"/>
                  </a:lnTo>
                  <a:cubicBezTo>
                    <a:pt x="745490" y="4436110"/>
                    <a:pt x="185420" y="3768090"/>
                    <a:pt x="720090" y="2504440"/>
                  </a:cubicBezTo>
                  <a:close/>
                </a:path>
              </a:pathLst>
            </a:custGeom>
            <a:solidFill>
              <a:srgbClr val="314FDD"/>
            </a:solidFill>
          </p:spPr>
        </p:sp>
        <p:sp>
          <p:nvSpPr>
            <p:cNvPr name="Freeform 7" id="7"/>
            <p:cNvSpPr/>
            <p:nvPr/>
          </p:nvSpPr>
          <p:spPr>
            <a:xfrm flipH="false" flipV="false" rot="0">
              <a:off x="125730" y="0"/>
              <a:ext cx="966260" cy="4436110"/>
            </a:xfrm>
            <a:custGeom>
              <a:avLst/>
              <a:gdLst/>
              <a:ahLst/>
              <a:cxnLst/>
              <a:rect r="r" b="b" t="t" l="l"/>
              <a:pathLst>
                <a:path h="4436110" w="966260">
                  <a:moveTo>
                    <a:pt x="511810" y="3030220"/>
                  </a:moveTo>
                  <a:cubicBezTo>
                    <a:pt x="892810" y="1957070"/>
                    <a:pt x="962036" y="1464310"/>
                    <a:pt x="585470" y="820420"/>
                  </a:cubicBezTo>
                  <a:cubicBezTo>
                    <a:pt x="212090" y="254000"/>
                    <a:pt x="264160" y="0"/>
                    <a:pt x="264160" y="0"/>
                  </a:cubicBezTo>
                  <a:lnTo>
                    <a:pt x="77470" y="0"/>
                  </a:lnTo>
                  <a:cubicBezTo>
                    <a:pt x="77470" y="0"/>
                    <a:pt x="10160" y="115570"/>
                    <a:pt x="275590" y="548640"/>
                  </a:cubicBezTo>
                  <a:cubicBezTo>
                    <a:pt x="455930" y="843280"/>
                    <a:pt x="966260" y="1358900"/>
                    <a:pt x="534670" y="2504440"/>
                  </a:cubicBezTo>
                  <a:cubicBezTo>
                    <a:pt x="0" y="3766820"/>
                    <a:pt x="558800" y="4434840"/>
                    <a:pt x="558800" y="4434840"/>
                  </a:cubicBezTo>
                  <a:lnTo>
                    <a:pt x="830580" y="4434840"/>
                  </a:lnTo>
                  <a:cubicBezTo>
                    <a:pt x="830580" y="4436110"/>
                    <a:pt x="264160" y="3724910"/>
                    <a:pt x="511810" y="3030220"/>
                  </a:cubicBezTo>
                  <a:close/>
                </a:path>
              </a:pathLst>
            </a:custGeom>
            <a:solidFill>
              <a:srgbClr val="38B6FF"/>
            </a:solidFill>
          </p:spPr>
        </p:sp>
        <p:sp>
          <p:nvSpPr>
            <p:cNvPr name="Freeform 8" id="8"/>
            <p:cNvSpPr/>
            <p:nvPr/>
          </p:nvSpPr>
          <p:spPr>
            <a:xfrm flipH="false" flipV="false" rot="0">
              <a:off x="337820" y="0"/>
              <a:ext cx="2119309" cy="4436110"/>
            </a:xfrm>
            <a:custGeom>
              <a:avLst/>
              <a:gdLst/>
              <a:ahLst/>
              <a:cxnLst/>
              <a:rect r="r" b="b" t="t" l="l"/>
              <a:pathLst>
                <a:path h="4436110" w="2119309">
                  <a:moveTo>
                    <a:pt x="1207649" y="0"/>
                  </a:moveTo>
                  <a:lnTo>
                    <a:pt x="50800" y="0"/>
                  </a:lnTo>
                  <a:cubicBezTo>
                    <a:pt x="50800" y="0"/>
                    <a:pt x="0" y="254000"/>
                    <a:pt x="372110" y="820420"/>
                  </a:cubicBezTo>
                  <a:cubicBezTo>
                    <a:pt x="748891" y="1463040"/>
                    <a:pt x="679450" y="1957070"/>
                    <a:pt x="298450" y="3030220"/>
                  </a:cubicBezTo>
                  <a:cubicBezTo>
                    <a:pt x="52070" y="3724910"/>
                    <a:pt x="618490" y="4436110"/>
                    <a:pt x="618490" y="4436110"/>
                  </a:cubicBezTo>
                  <a:lnTo>
                    <a:pt x="2119309" y="4436110"/>
                  </a:lnTo>
                  <a:lnTo>
                    <a:pt x="2119309" y="0"/>
                  </a:lnTo>
                  <a:lnTo>
                    <a:pt x="1207649" y="0"/>
                  </a:lnTo>
                  <a:close/>
                </a:path>
              </a:pathLst>
            </a:custGeom>
            <a:solidFill>
              <a:srgbClr val="314FDD"/>
            </a:solidFill>
          </p:spPr>
        </p:sp>
      </p:grpSp>
      <p:sp>
        <p:nvSpPr>
          <p:cNvPr name="TextBox 9" id="9"/>
          <p:cNvSpPr txBox="true"/>
          <p:nvPr/>
        </p:nvSpPr>
        <p:spPr>
          <a:xfrm rot="0">
            <a:off x="592118" y="2086465"/>
            <a:ext cx="8972631" cy="2432050"/>
          </a:xfrm>
          <a:prstGeom prst="rect">
            <a:avLst/>
          </a:prstGeom>
        </p:spPr>
        <p:txBody>
          <a:bodyPr anchor="t" rtlCol="false" tIns="0" lIns="0" bIns="0" rIns="0">
            <a:spAutoFit/>
          </a:bodyPr>
          <a:lstStyle/>
          <a:p>
            <a:pPr>
              <a:lnSpc>
                <a:spcPts val="9799"/>
              </a:lnSpc>
            </a:pPr>
            <a:r>
              <a:rPr lang="en-US" sz="6999">
                <a:solidFill>
                  <a:srgbClr val="FFFFFF"/>
                </a:solidFill>
                <a:latin typeface="Montserrat Classic Bold"/>
              </a:rPr>
              <a:t>LIVE</a:t>
            </a:r>
          </a:p>
          <a:p>
            <a:pPr>
              <a:lnSpc>
                <a:spcPts val="9799"/>
              </a:lnSpc>
              <a:spcBef>
                <a:spcPct val="0"/>
              </a:spcBef>
            </a:pPr>
            <a:r>
              <a:rPr lang="en-US" sz="6999">
                <a:solidFill>
                  <a:srgbClr val="FFFFFF"/>
                </a:solidFill>
                <a:latin typeface="Montserrat Classic Bold"/>
              </a:rPr>
              <a:t>DEMONSTRATION</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7143958">
            <a:off x="-3352800" y="4379009"/>
            <a:ext cx="10444938" cy="11358781"/>
          </a:xfrm>
          <a:custGeom>
            <a:avLst/>
            <a:gdLst/>
            <a:ahLst/>
            <a:cxnLst/>
            <a:rect r="r" b="b" t="t" l="l"/>
            <a:pathLst>
              <a:path h="11358781" w="10444938">
                <a:moveTo>
                  <a:pt x="0" y="0"/>
                </a:moveTo>
                <a:lnTo>
                  <a:pt x="10444938" y="0"/>
                </a:lnTo>
                <a:lnTo>
                  <a:pt x="10444938" y="11358782"/>
                </a:lnTo>
                <a:lnTo>
                  <a:pt x="0" y="1135878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true" flipV="false" rot="0">
            <a:off x="-1054089" y="0"/>
            <a:ext cx="16848517" cy="1669673"/>
          </a:xfrm>
          <a:custGeom>
            <a:avLst/>
            <a:gdLst/>
            <a:ahLst/>
            <a:cxnLst/>
            <a:rect r="r" b="b" t="t" l="l"/>
            <a:pathLst>
              <a:path h="1669673" w="16848517">
                <a:moveTo>
                  <a:pt x="16848518" y="0"/>
                </a:moveTo>
                <a:lnTo>
                  <a:pt x="0" y="0"/>
                </a:lnTo>
                <a:lnTo>
                  <a:pt x="0" y="1669673"/>
                </a:lnTo>
                <a:lnTo>
                  <a:pt x="16848518" y="1669673"/>
                </a:lnTo>
                <a:lnTo>
                  <a:pt x="16848518"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4" id="4"/>
          <p:cNvSpPr txBox="true"/>
          <p:nvPr/>
        </p:nvSpPr>
        <p:spPr>
          <a:xfrm rot="0">
            <a:off x="3516704" y="361500"/>
            <a:ext cx="11152566" cy="1003935"/>
          </a:xfrm>
          <a:prstGeom prst="rect">
            <a:avLst/>
          </a:prstGeom>
        </p:spPr>
        <p:txBody>
          <a:bodyPr anchor="t" rtlCol="false" tIns="0" lIns="0" bIns="0" rIns="0">
            <a:spAutoFit/>
          </a:bodyPr>
          <a:lstStyle/>
          <a:p>
            <a:pPr>
              <a:lnSpc>
                <a:spcPts val="7769"/>
              </a:lnSpc>
            </a:pPr>
            <a:r>
              <a:rPr lang="en-US" sz="6999">
                <a:solidFill>
                  <a:srgbClr val="FFFFFF"/>
                </a:solidFill>
                <a:latin typeface="Montserrat Classic Bold"/>
              </a:rPr>
              <a:t>TECHNICAL OVERVIEW</a:t>
            </a:r>
          </a:p>
        </p:txBody>
      </p:sp>
      <p:sp>
        <p:nvSpPr>
          <p:cNvPr name="Freeform 5" id="5"/>
          <p:cNvSpPr/>
          <p:nvPr/>
        </p:nvSpPr>
        <p:spPr>
          <a:xfrm flipH="false" flipV="false" rot="0">
            <a:off x="1404233" y="2801274"/>
            <a:ext cx="15855067" cy="6085898"/>
          </a:xfrm>
          <a:custGeom>
            <a:avLst/>
            <a:gdLst/>
            <a:ahLst/>
            <a:cxnLst/>
            <a:rect r="r" b="b" t="t" l="l"/>
            <a:pathLst>
              <a:path h="6085898" w="15855067">
                <a:moveTo>
                  <a:pt x="0" y="0"/>
                </a:moveTo>
                <a:lnTo>
                  <a:pt x="15855067" y="0"/>
                </a:lnTo>
                <a:lnTo>
                  <a:pt x="15855067" y="6085898"/>
                </a:lnTo>
                <a:lnTo>
                  <a:pt x="0" y="6085898"/>
                </a:lnTo>
                <a:lnTo>
                  <a:pt x="0" y="0"/>
                </a:lnTo>
                <a:close/>
              </a:path>
            </a:pathLst>
          </a:custGeom>
          <a:blipFill>
            <a:blip r:embed="rId7"/>
            <a:stretch>
              <a:fillRect l="0" t="0" r="0" b="0"/>
            </a:stretch>
          </a:blipFill>
        </p:spPr>
      </p:sp>
      <p:sp>
        <p:nvSpPr>
          <p:cNvPr name="TextBox 6" id="6"/>
          <p:cNvSpPr txBox="true"/>
          <p:nvPr/>
        </p:nvSpPr>
        <p:spPr>
          <a:xfrm rot="0">
            <a:off x="0" y="1852520"/>
            <a:ext cx="5807378" cy="622935"/>
          </a:xfrm>
          <a:prstGeom prst="rect">
            <a:avLst/>
          </a:prstGeom>
        </p:spPr>
        <p:txBody>
          <a:bodyPr anchor="t" rtlCol="false" tIns="0" lIns="0" bIns="0" rIns="0">
            <a:spAutoFit/>
          </a:bodyPr>
          <a:lstStyle/>
          <a:p>
            <a:pPr marL="777240" indent="-388620" lvl="1">
              <a:lnSpc>
                <a:spcPts val="5040"/>
              </a:lnSpc>
              <a:buFont typeface="Arial"/>
              <a:buChar char="•"/>
            </a:pPr>
            <a:r>
              <a:rPr lang="en-US" sz="3600">
                <a:solidFill>
                  <a:srgbClr val="000000"/>
                </a:solidFill>
                <a:latin typeface="Montserrat Classic Bold"/>
              </a:rPr>
              <a:t>Pinecone API</a:t>
            </a:r>
          </a:p>
        </p:txBody>
      </p:sp>
      <p:sp>
        <p:nvSpPr>
          <p:cNvPr name="TextBox 7" id="7"/>
          <p:cNvSpPr txBox="true"/>
          <p:nvPr/>
        </p:nvSpPr>
        <p:spPr>
          <a:xfrm rot="0">
            <a:off x="5212744" y="8970175"/>
            <a:ext cx="12046556" cy="288125"/>
          </a:xfrm>
          <a:prstGeom prst="rect">
            <a:avLst/>
          </a:prstGeom>
        </p:spPr>
        <p:txBody>
          <a:bodyPr anchor="t" rtlCol="false" tIns="0" lIns="0" bIns="0" rIns="0">
            <a:spAutoFit/>
          </a:bodyPr>
          <a:lstStyle/>
          <a:p>
            <a:pPr algn="ctr">
              <a:lnSpc>
                <a:spcPts val="2384"/>
              </a:lnSpc>
              <a:spcBef>
                <a:spcPct val="0"/>
              </a:spcBef>
            </a:pPr>
            <a:r>
              <a:rPr lang="en-US" sz="1703">
                <a:solidFill>
                  <a:srgbClr val="A6A6A6"/>
                </a:solidFill>
                <a:latin typeface="Open Sans Italics"/>
              </a:rPr>
              <a:t>Figure 1. Vector Database. Retrieved from https://www.pinecone.io/learn/vector-database/</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7143958">
            <a:off x="-4910660" y="5220716"/>
            <a:ext cx="10444938" cy="11358781"/>
          </a:xfrm>
          <a:custGeom>
            <a:avLst/>
            <a:gdLst/>
            <a:ahLst/>
            <a:cxnLst/>
            <a:rect r="r" b="b" t="t" l="l"/>
            <a:pathLst>
              <a:path h="11358781" w="10444938">
                <a:moveTo>
                  <a:pt x="0" y="0"/>
                </a:moveTo>
                <a:lnTo>
                  <a:pt x="10444938" y="0"/>
                </a:lnTo>
                <a:lnTo>
                  <a:pt x="10444938" y="11358782"/>
                </a:lnTo>
                <a:lnTo>
                  <a:pt x="0" y="1135878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true" flipV="false" rot="0">
            <a:off x="-1054089" y="0"/>
            <a:ext cx="16848517" cy="1669673"/>
          </a:xfrm>
          <a:custGeom>
            <a:avLst/>
            <a:gdLst/>
            <a:ahLst/>
            <a:cxnLst/>
            <a:rect r="r" b="b" t="t" l="l"/>
            <a:pathLst>
              <a:path h="1669673" w="16848517">
                <a:moveTo>
                  <a:pt x="16848518" y="0"/>
                </a:moveTo>
                <a:lnTo>
                  <a:pt x="0" y="0"/>
                </a:lnTo>
                <a:lnTo>
                  <a:pt x="0" y="1669673"/>
                </a:lnTo>
                <a:lnTo>
                  <a:pt x="16848518" y="1669673"/>
                </a:lnTo>
                <a:lnTo>
                  <a:pt x="16848518"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4" id="4"/>
          <p:cNvSpPr txBox="true"/>
          <p:nvPr/>
        </p:nvSpPr>
        <p:spPr>
          <a:xfrm rot="0">
            <a:off x="3516704" y="361500"/>
            <a:ext cx="11152566" cy="1003935"/>
          </a:xfrm>
          <a:prstGeom prst="rect">
            <a:avLst/>
          </a:prstGeom>
        </p:spPr>
        <p:txBody>
          <a:bodyPr anchor="t" rtlCol="false" tIns="0" lIns="0" bIns="0" rIns="0">
            <a:spAutoFit/>
          </a:bodyPr>
          <a:lstStyle/>
          <a:p>
            <a:pPr>
              <a:lnSpc>
                <a:spcPts val="7769"/>
              </a:lnSpc>
            </a:pPr>
            <a:r>
              <a:rPr lang="en-US" sz="6999">
                <a:solidFill>
                  <a:srgbClr val="FFFFFF"/>
                </a:solidFill>
                <a:latin typeface="Montserrat Classic Bold"/>
              </a:rPr>
              <a:t>TECHNICAL OVERVIEW</a:t>
            </a:r>
          </a:p>
        </p:txBody>
      </p:sp>
      <p:sp>
        <p:nvSpPr>
          <p:cNvPr name="Freeform 5" id="5"/>
          <p:cNvSpPr/>
          <p:nvPr/>
        </p:nvSpPr>
        <p:spPr>
          <a:xfrm flipH="false" flipV="false" rot="0">
            <a:off x="3269402" y="2083368"/>
            <a:ext cx="12724018" cy="7174932"/>
          </a:xfrm>
          <a:custGeom>
            <a:avLst/>
            <a:gdLst/>
            <a:ahLst/>
            <a:cxnLst/>
            <a:rect r="r" b="b" t="t" l="l"/>
            <a:pathLst>
              <a:path h="7174932" w="12724018">
                <a:moveTo>
                  <a:pt x="0" y="0"/>
                </a:moveTo>
                <a:lnTo>
                  <a:pt x="12724018" y="0"/>
                </a:lnTo>
                <a:lnTo>
                  <a:pt x="12724018" y="7174932"/>
                </a:lnTo>
                <a:lnTo>
                  <a:pt x="0" y="7174932"/>
                </a:lnTo>
                <a:lnTo>
                  <a:pt x="0" y="0"/>
                </a:lnTo>
                <a:close/>
              </a:path>
            </a:pathLst>
          </a:custGeom>
          <a:blipFill>
            <a:blip r:embed="rId7"/>
            <a:stretch>
              <a:fillRect l="0" t="0" r="0" b="0"/>
            </a:stretch>
          </a:blipFill>
        </p:spPr>
      </p:sp>
      <p:sp>
        <p:nvSpPr>
          <p:cNvPr name="TextBox 6" id="6"/>
          <p:cNvSpPr txBox="true"/>
          <p:nvPr/>
        </p:nvSpPr>
        <p:spPr>
          <a:xfrm rot="0">
            <a:off x="0" y="1909370"/>
            <a:ext cx="5807378" cy="1261110"/>
          </a:xfrm>
          <a:prstGeom prst="rect">
            <a:avLst/>
          </a:prstGeom>
        </p:spPr>
        <p:txBody>
          <a:bodyPr anchor="t" rtlCol="false" tIns="0" lIns="0" bIns="0" rIns="0">
            <a:spAutoFit/>
          </a:bodyPr>
          <a:lstStyle/>
          <a:p>
            <a:pPr>
              <a:lnSpc>
                <a:spcPts val="5040"/>
              </a:lnSpc>
            </a:pPr>
            <a:r>
              <a:rPr lang="en-US" sz="3600">
                <a:solidFill>
                  <a:srgbClr val="000000"/>
                </a:solidFill>
                <a:latin typeface="Montserrat Classic Bold"/>
              </a:rPr>
              <a:t>OpenAI (LLM)</a:t>
            </a:r>
          </a:p>
          <a:p>
            <a:pPr marL="777240" indent="-388620" lvl="1">
              <a:lnSpc>
                <a:spcPts val="5040"/>
              </a:lnSpc>
              <a:buFont typeface="Arial"/>
              <a:buChar char="•"/>
            </a:pPr>
            <a:r>
              <a:rPr lang="en-US" sz="3600">
                <a:solidFill>
                  <a:srgbClr val="000000"/>
                </a:solidFill>
                <a:latin typeface="Montserrat Classic Bold"/>
              </a:rPr>
              <a:t>3.5 turbo</a:t>
            </a:r>
          </a:p>
        </p:txBody>
      </p:sp>
      <p:sp>
        <p:nvSpPr>
          <p:cNvPr name="TextBox 7" id="7"/>
          <p:cNvSpPr txBox="true"/>
          <p:nvPr/>
        </p:nvSpPr>
        <p:spPr>
          <a:xfrm rot="0">
            <a:off x="3804680" y="9229725"/>
            <a:ext cx="11989749" cy="523874"/>
          </a:xfrm>
          <a:prstGeom prst="rect">
            <a:avLst/>
          </a:prstGeom>
        </p:spPr>
        <p:txBody>
          <a:bodyPr anchor="t" rtlCol="false" tIns="0" lIns="0" bIns="0" rIns="0">
            <a:spAutoFit/>
          </a:bodyPr>
          <a:lstStyle/>
          <a:p>
            <a:pPr algn="ctr">
              <a:lnSpc>
                <a:spcPts val="2100"/>
              </a:lnSpc>
              <a:spcBef>
                <a:spcPct val="0"/>
              </a:spcBef>
            </a:pPr>
            <a:r>
              <a:rPr lang="en-US" sz="1500">
                <a:solidFill>
                  <a:srgbClr val="A6A6A6"/>
                </a:solidFill>
                <a:latin typeface="Open Sans Italics"/>
              </a:rPr>
              <a:t>Figure 3. Reinforcement Learning. Retrieved from https://medium.com/@amol-wagh/open-ai-understand-foundational-concepts-of-chatgpt-and-cool-stuff-you-can-explore-a7a77baf0ee3</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7143958">
            <a:off x="-4449570" y="4733966"/>
            <a:ext cx="10444938" cy="11358781"/>
          </a:xfrm>
          <a:custGeom>
            <a:avLst/>
            <a:gdLst/>
            <a:ahLst/>
            <a:cxnLst/>
            <a:rect r="r" b="b" t="t" l="l"/>
            <a:pathLst>
              <a:path h="11358781" w="10444938">
                <a:moveTo>
                  <a:pt x="0" y="0"/>
                </a:moveTo>
                <a:lnTo>
                  <a:pt x="10444938" y="0"/>
                </a:lnTo>
                <a:lnTo>
                  <a:pt x="10444938" y="11358782"/>
                </a:lnTo>
                <a:lnTo>
                  <a:pt x="0" y="1135878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true" flipV="false" rot="0">
            <a:off x="-1054089" y="0"/>
            <a:ext cx="16848517" cy="1669673"/>
          </a:xfrm>
          <a:custGeom>
            <a:avLst/>
            <a:gdLst/>
            <a:ahLst/>
            <a:cxnLst/>
            <a:rect r="r" b="b" t="t" l="l"/>
            <a:pathLst>
              <a:path h="1669673" w="16848517">
                <a:moveTo>
                  <a:pt x="16848518" y="0"/>
                </a:moveTo>
                <a:lnTo>
                  <a:pt x="0" y="0"/>
                </a:lnTo>
                <a:lnTo>
                  <a:pt x="0" y="1669673"/>
                </a:lnTo>
                <a:lnTo>
                  <a:pt x="16848518" y="1669673"/>
                </a:lnTo>
                <a:lnTo>
                  <a:pt x="16848518"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4" id="4"/>
          <p:cNvSpPr txBox="true"/>
          <p:nvPr/>
        </p:nvSpPr>
        <p:spPr>
          <a:xfrm rot="0">
            <a:off x="3516704" y="361500"/>
            <a:ext cx="11152566" cy="1003935"/>
          </a:xfrm>
          <a:prstGeom prst="rect">
            <a:avLst/>
          </a:prstGeom>
        </p:spPr>
        <p:txBody>
          <a:bodyPr anchor="t" rtlCol="false" tIns="0" lIns="0" bIns="0" rIns="0">
            <a:spAutoFit/>
          </a:bodyPr>
          <a:lstStyle/>
          <a:p>
            <a:pPr>
              <a:lnSpc>
                <a:spcPts val="7769"/>
              </a:lnSpc>
            </a:pPr>
            <a:r>
              <a:rPr lang="en-US" sz="6999">
                <a:solidFill>
                  <a:srgbClr val="FFFFFF"/>
                </a:solidFill>
                <a:latin typeface="Montserrat Classic Bold"/>
              </a:rPr>
              <a:t>TECHNICAL OVERVIEW</a:t>
            </a:r>
          </a:p>
        </p:txBody>
      </p:sp>
      <p:sp>
        <p:nvSpPr>
          <p:cNvPr name="Freeform 5" id="5"/>
          <p:cNvSpPr/>
          <p:nvPr/>
        </p:nvSpPr>
        <p:spPr>
          <a:xfrm flipH="false" flipV="false" rot="0">
            <a:off x="3563197" y="2104575"/>
            <a:ext cx="14543425" cy="7039425"/>
          </a:xfrm>
          <a:custGeom>
            <a:avLst/>
            <a:gdLst/>
            <a:ahLst/>
            <a:cxnLst/>
            <a:rect r="r" b="b" t="t" l="l"/>
            <a:pathLst>
              <a:path h="7039425" w="14543425">
                <a:moveTo>
                  <a:pt x="0" y="0"/>
                </a:moveTo>
                <a:lnTo>
                  <a:pt x="14543425" y="0"/>
                </a:lnTo>
                <a:lnTo>
                  <a:pt x="14543425" y="7039425"/>
                </a:lnTo>
                <a:lnTo>
                  <a:pt x="0" y="7039425"/>
                </a:lnTo>
                <a:lnTo>
                  <a:pt x="0" y="0"/>
                </a:lnTo>
                <a:close/>
              </a:path>
            </a:pathLst>
          </a:custGeom>
          <a:blipFill>
            <a:blip r:embed="rId7"/>
            <a:stretch>
              <a:fillRect l="-1187" t="-9786" r="-1853" b="0"/>
            </a:stretch>
          </a:blipFill>
        </p:spPr>
      </p:sp>
      <p:grpSp>
        <p:nvGrpSpPr>
          <p:cNvPr name="Group 6" id="6"/>
          <p:cNvGrpSpPr/>
          <p:nvPr/>
        </p:nvGrpSpPr>
        <p:grpSpPr>
          <a:xfrm rot="0">
            <a:off x="10932667" y="2651310"/>
            <a:ext cx="1861799" cy="1377179"/>
            <a:chOff x="0" y="0"/>
            <a:chExt cx="490350" cy="362714"/>
          </a:xfrm>
        </p:grpSpPr>
        <p:sp>
          <p:nvSpPr>
            <p:cNvPr name="Freeform 7" id="7"/>
            <p:cNvSpPr/>
            <p:nvPr/>
          </p:nvSpPr>
          <p:spPr>
            <a:xfrm flipH="false" flipV="false" rot="0">
              <a:off x="0" y="0"/>
              <a:ext cx="490350" cy="362714"/>
            </a:xfrm>
            <a:custGeom>
              <a:avLst/>
              <a:gdLst/>
              <a:ahLst/>
              <a:cxnLst/>
              <a:rect r="r" b="b" t="t" l="l"/>
              <a:pathLst>
                <a:path h="362714" w="490350">
                  <a:moveTo>
                    <a:pt x="0" y="0"/>
                  </a:moveTo>
                  <a:lnTo>
                    <a:pt x="490350" y="0"/>
                  </a:lnTo>
                  <a:lnTo>
                    <a:pt x="490350" y="362714"/>
                  </a:lnTo>
                  <a:lnTo>
                    <a:pt x="0" y="362714"/>
                  </a:lnTo>
                  <a:close/>
                </a:path>
              </a:pathLst>
            </a:custGeom>
            <a:solidFill>
              <a:srgbClr val="FFFFFF"/>
            </a:solidFill>
          </p:spPr>
        </p:sp>
        <p:sp>
          <p:nvSpPr>
            <p:cNvPr name="TextBox 8" id="8"/>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TextBox 9" id="9"/>
          <p:cNvSpPr txBox="true"/>
          <p:nvPr/>
        </p:nvSpPr>
        <p:spPr>
          <a:xfrm rot="0">
            <a:off x="0" y="2028375"/>
            <a:ext cx="5807378" cy="622935"/>
          </a:xfrm>
          <a:prstGeom prst="rect">
            <a:avLst/>
          </a:prstGeom>
        </p:spPr>
        <p:txBody>
          <a:bodyPr anchor="t" rtlCol="false" tIns="0" lIns="0" bIns="0" rIns="0">
            <a:spAutoFit/>
          </a:bodyPr>
          <a:lstStyle/>
          <a:p>
            <a:pPr marL="777240" indent="-388620" lvl="1">
              <a:lnSpc>
                <a:spcPts val="5040"/>
              </a:lnSpc>
              <a:buFont typeface="Arial"/>
              <a:buChar char="•"/>
            </a:pPr>
            <a:r>
              <a:rPr lang="en-US" sz="3600">
                <a:solidFill>
                  <a:srgbClr val="000000"/>
                </a:solidFill>
                <a:latin typeface="Montserrat Classic Bold"/>
              </a:rPr>
              <a:t>LangChain</a:t>
            </a:r>
          </a:p>
        </p:txBody>
      </p:sp>
      <p:sp>
        <p:nvSpPr>
          <p:cNvPr name="TextBox 10" id="10"/>
          <p:cNvSpPr txBox="true"/>
          <p:nvPr/>
        </p:nvSpPr>
        <p:spPr>
          <a:xfrm rot="0">
            <a:off x="4326807" y="9115425"/>
            <a:ext cx="13211719" cy="257175"/>
          </a:xfrm>
          <a:prstGeom prst="rect">
            <a:avLst/>
          </a:prstGeom>
        </p:spPr>
        <p:txBody>
          <a:bodyPr anchor="t" rtlCol="false" tIns="0" lIns="0" bIns="0" rIns="0">
            <a:spAutoFit/>
          </a:bodyPr>
          <a:lstStyle/>
          <a:p>
            <a:pPr algn="ctr">
              <a:lnSpc>
                <a:spcPts val="2100"/>
              </a:lnSpc>
              <a:spcBef>
                <a:spcPct val="0"/>
              </a:spcBef>
            </a:pPr>
            <a:r>
              <a:rPr lang="en-US" sz="1500">
                <a:solidFill>
                  <a:srgbClr val="A6A6A6"/>
                </a:solidFill>
                <a:latin typeface="Open Sans Italics"/>
              </a:rPr>
              <a:t>Figure 2. High Level Structure of LangChain. Retrieved from https://pub.towardsai.net/understanding-langchain-%EF%B8%8F-part-1-98499559f4c4</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4153637">
            <a:off x="-2096189" y="7477766"/>
            <a:ext cx="16117485" cy="16117485"/>
          </a:xfrm>
          <a:custGeom>
            <a:avLst/>
            <a:gdLst/>
            <a:ahLst/>
            <a:cxnLst/>
            <a:rect r="r" b="b" t="t" l="l"/>
            <a:pathLst>
              <a:path h="16117485" w="16117485">
                <a:moveTo>
                  <a:pt x="0" y="0"/>
                </a:moveTo>
                <a:lnTo>
                  <a:pt x="16117484" y="0"/>
                </a:lnTo>
                <a:lnTo>
                  <a:pt x="16117484" y="16117485"/>
                </a:lnTo>
                <a:lnTo>
                  <a:pt x="0" y="1611748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6202356">
            <a:off x="8481713" y="-5649495"/>
            <a:ext cx="11987178" cy="11987178"/>
          </a:xfrm>
          <a:custGeom>
            <a:avLst/>
            <a:gdLst/>
            <a:ahLst/>
            <a:cxnLst/>
            <a:rect r="r" b="b" t="t" l="l"/>
            <a:pathLst>
              <a:path h="11987178" w="11987178">
                <a:moveTo>
                  <a:pt x="0" y="0"/>
                </a:moveTo>
                <a:lnTo>
                  <a:pt x="11987177" y="0"/>
                </a:lnTo>
                <a:lnTo>
                  <a:pt x="11987177" y="11987178"/>
                </a:lnTo>
                <a:lnTo>
                  <a:pt x="0" y="1198717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466725" y="1066800"/>
            <a:ext cx="6235262" cy="2828165"/>
          </a:xfrm>
          <a:custGeom>
            <a:avLst/>
            <a:gdLst/>
            <a:ahLst/>
            <a:cxnLst/>
            <a:rect r="r" b="b" t="t" l="l"/>
            <a:pathLst>
              <a:path h="2828165" w="6235262">
                <a:moveTo>
                  <a:pt x="0" y="0"/>
                </a:moveTo>
                <a:lnTo>
                  <a:pt x="6235262" y="0"/>
                </a:lnTo>
                <a:lnTo>
                  <a:pt x="6235262" y="2828165"/>
                </a:lnTo>
                <a:lnTo>
                  <a:pt x="0" y="282816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5" id="5"/>
          <p:cNvSpPr txBox="true"/>
          <p:nvPr/>
        </p:nvSpPr>
        <p:spPr>
          <a:xfrm rot="0">
            <a:off x="1428750" y="1436774"/>
            <a:ext cx="5369589" cy="1193800"/>
          </a:xfrm>
          <a:prstGeom prst="rect">
            <a:avLst/>
          </a:prstGeom>
        </p:spPr>
        <p:txBody>
          <a:bodyPr anchor="t" rtlCol="false" tIns="0" lIns="0" bIns="0" rIns="0">
            <a:spAutoFit/>
          </a:bodyPr>
          <a:lstStyle/>
          <a:p>
            <a:pPr>
              <a:lnSpc>
                <a:spcPts val="9799"/>
              </a:lnSpc>
              <a:spcBef>
                <a:spcPct val="0"/>
              </a:spcBef>
            </a:pPr>
            <a:r>
              <a:rPr lang="en-US" sz="6999">
                <a:solidFill>
                  <a:srgbClr val="FFFFFF"/>
                </a:solidFill>
                <a:latin typeface="Montserrat Classic Bold"/>
              </a:rPr>
              <a:t>BENEFITS</a:t>
            </a:r>
          </a:p>
        </p:txBody>
      </p:sp>
      <p:sp>
        <p:nvSpPr>
          <p:cNvPr name="TextBox 6" id="6"/>
          <p:cNvSpPr txBox="true"/>
          <p:nvPr/>
        </p:nvSpPr>
        <p:spPr>
          <a:xfrm rot="0">
            <a:off x="1282525" y="4008383"/>
            <a:ext cx="5662039" cy="2794001"/>
          </a:xfrm>
          <a:prstGeom prst="rect">
            <a:avLst/>
          </a:prstGeom>
        </p:spPr>
        <p:txBody>
          <a:bodyPr anchor="t" rtlCol="false" tIns="0" lIns="0" bIns="0" rIns="0">
            <a:spAutoFit/>
          </a:bodyPr>
          <a:lstStyle/>
          <a:p>
            <a:pPr marL="863595" indent="-431797" lvl="1">
              <a:lnSpc>
                <a:spcPts val="5599"/>
              </a:lnSpc>
              <a:buFont typeface="Arial"/>
              <a:buChar char="•"/>
            </a:pPr>
            <a:r>
              <a:rPr lang="en-US" sz="3999">
                <a:solidFill>
                  <a:srgbClr val="000000"/>
                </a:solidFill>
                <a:latin typeface="Montserrat Classic Bold"/>
              </a:rPr>
              <a:t>Efficiency </a:t>
            </a:r>
          </a:p>
          <a:p>
            <a:pPr marL="863595" indent="-431797" lvl="1">
              <a:lnSpc>
                <a:spcPts val="5599"/>
              </a:lnSpc>
              <a:buFont typeface="Arial"/>
              <a:buChar char="•"/>
            </a:pPr>
            <a:r>
              <a:rPr lang="en-US" sz="3999">
                <a:solidFill>
                  <a:srgbClr val="000000"/>
                </a:solidFill>
                <a:latin typeface="Montserrat Classic Bold"/>
              </a:rPr>
              <a:t>Accuracy </a:t>
            </a:r>
          </a:p>
          <a:p>
            <a:pPr marL="863595" indent="-431797" lvl="1">
              <a:lnSpc>
                <a:spcPts val="5599"/>
              </a:lnSpc>
              <a:buFont typeface="Arial"/>
              <a:buChar char="•"/>
            </a:pPr>
            <a:r>
              <a:rPr lang="en-US" sz="3999">
                <a:solidFill>
                  <a:srgbClr val="000000"/>
                </a:solidFill>
                <a:latin typeface="Montserrat Classic Bold"/>
              </a:rPr>
              <a:t>Scalability</a:t>
            </a:r>
          </a:p>
          <a:p>
            <a:pPr marL="863595" indent="-431797" lvl="1">
              <a:lnSpc>
                <a:spcPts val="5599"/>
              </a:lnSpc>
              <a:buFont typeface="Arial"/>
              <a:buChar char="•"/>
            </a:pPr>
            <a:r>
              <a:rPr lang="en-US" sz="3999">
                <a:solidFill>
                  <a:srgbClr val="000000"/>
                </a:solidFill>
                <a:latin typeface="Montserrat Classic Bold"/>
              </a:rPr>
              <a:t>Cost-effective</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799540">
            <a:off x="-2867334" y="-4361769"/>
            <a:ext cx="12335518" cy="12335518"/>
          </a:xfrm>
          <a:custGeom>
            <a:avLst/>
            <a:gdLst/>
            <a:ahLst/>
            <a:cxnLst/>
            <a:rect r="r" b="b" t="t" l="l"/>
            <a:pathLst>
              <a:path h="12335518" w="12335518">
                <a:moveTo>
                  <a:pt x="0" y="0"/>
                </a:moveTo>
                <a:lnTo>
                  <a:pt x="12335518" y="0"/>
                </a:lnTo>
                <a:lnTo>
                  <a:pt x="12335518" y="12335518"/>
                </a:lnTo>
                <a:lnTo>
                  <a:pt x="0" y="1233551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2700000">
            <a:off x="16270936" y="1476190"/>
            <a:ext cx="10511311" cy="10511311"/>
          </a:xfrm>
          <a:custGeom>
            <a:avLst/>
            <a:gdLst/>
            <a:ahLst/>
            <a:cxnLst/>
            <a:rect r="r" b="b" t="t" l="l"/>
            <a:pathLst>
              <a:path h="10511311" w="10511311">
                <a:moveTo>
                  <a:pt x="0" y="0"/>
                </a:moveTo>
                <a:lnTo>
                  <a:pt x="10511311" y="0"/>
                </a:lnTo>
                <a:lnTo>
                  <a:pt x="10511311" y="10511311"/>
                </a:lnTo>
                <a:lnTo>
                  <a:pt x="0" y="1051131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1028700" y="1937488"/>
            <a:ext cx="8115300" cy="2432050"/>
          </a:xfrm>
          <a:prstGeom prst="rect">
            <a:avLst/>
          </a:prstGeom>
        </p:spPr>
        <p:txBody>
          <a:bodyPr anchor="t" rtlCol="false" tIns="0" lIns="0" bIns="0" rIns="0">
            <a:spAutoFit/>
          </a:bodyPr>
          <a:lstStyle/>
          <a:p>
            <a:pPr>
              <a:lnSpc>
                <a:spcPts val="9799"/>
              </a:lnSpc>
              <a:spcBef>
                <a:spcPct val="0"/>
              </a:spcBef>
            </a:pPr>
            <a:r>
              <a:rPr lang="en-US" sz="6999">
                <a:solidFill>
                  <a:srgbClr val="FFFFFF"/>
                </a:solidFill>
                <a:latin typeface="Montserrat Classic Bold"/>
              </a:rPr>
              <a:t>FUTURE ENCHANCEMENT</a:t>
            </a:r>
          </a:p>
        </p:txBody>
      </p:sp>
      <p:sp>
        <p:nvSpPr>
          <p:cNvPr name="Freeform 5" id="5"/>
          <p:cNvSpPr/>
          <p:nvPr/>
        </p:nvSpPr>
        <p:spPr>
          <a:xfrm flipH="false" flipV="false" rot="268860">
            <a:off x="834930" y="4501708"/>
            <a:ext cx="7671727" cy="1311168"/>
          </a:xfrm>
          <a:custGeom>
            <a:avLst/>
            <a:gdLst/>
            <a:ahLst/>
            <a:cxnLst/>
            <a:rect r="r" b="b" t="t" l="l"/>
            <a:pathLst>
              <a:path h="1311168" w="7671727">
                <a:moveTo>
                  <a:pt x="0" y="0"/>
                </a:moveTo>
                <a:lnTo>
                  <a:pt x="7671727" y="0"/>
                </a:lnTo>
                <a:lnTo>
                  <a:pt x="7671727" y="1311168"/>
                </a:lnTo>
                <a:lnTo>
                  <a:pt x="0" y="131116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6" id="6"/>
          <p:cNvSpPr txBox="true"/>
          <p:nvPr/>
        </p:nvSpPr>
        <p:spPr>
          <a:xfrm rot="0">
            <a:off x="1028700" y="8056229"/>
            <a:ext cx="6084508" cy="1934845"/>
          </a:xfrm>
          <a:prstGeom prst="rect">
            <a:avLst/>
          </a:prstGeom>
        </p:spPr>
        <p:txBody>
          <a:bodyPr anchor="t" rtlCol="false" tIns="0" lIns="0" bIns="0" rIns="0">
            <a:spAutoFit/>
          </a:bodyPr>
          <a:lstStyle/>
          <a:p>
            <a:pPr>
              <a:lnSpc>
                <a:spcPts val="3080"/>
              </a:lnSpc>
              <a:spcBef>
                <a:spcPct val="0"/>
              </a:spcBef>
            </a:pPr>
            <a:r>
              <a:rPr lang="en-US" sz="2200">
                <a:solidFill>
                  <a:srgbClr val="FFFFFF"/>
                </a:solidFill>
                <a:latin typeface="Montserrat Classic"/>
              </a:rPr>
              <a:t>An LLM Chatbot is a chatbot that leverages a Language Model (LLM) as the core technology behind its natural language understanding and generation capabilities. Language models, such as GPT-3 </a:t>
            </a:r>
          </a:p>
        </p:txBody>
      </p:sp>
      <p:sp>
        <p:nvSpPr>
          <p:cNvPr name="TextBox 7" id="7"/>
          <p:cNvSpPr txBox="true"/>
          <p:nvPr/>
        </p:nvSpPr>
        <p:spPr>
          <a:xfrm rot="0">
            <a:off x="9981149" y="1912353"/>
            <a:ext cx="5939625" cy="860425"/>
          </a:xfrm>
          <a:prstGeom prst="rect">
            <a:avLst/>
          </a:prstGeom>
        </p:spPr>
        <p:txBody>
          <a:bodyPr anchor="t" rtlCol="false" tIns="0" lIns="0" bIns="0" rIns="0">
            <a:spAutoFit/>
          </a:bodyPr>
          <a:lstStyle/>
          <a:p>
            <a:pPr marL="539748" indent="-269874" lvl="1">
              <a:lnSpc>
                <a:spcPts val="3499"/>
              </a:lnSpc>
              <a:buFont typeface="Arial"/>
              <a:buChar char="•"/>
            </a:pPr>
            <a:r>
              <a:rPr lang="en-US" sz="2499">
                <a:solidFill>
                  <a:srgbClr val="000000"/>
                </a:solidFill>
                <a:latin typeface="Montserrat Classic"/>
              </a:rPr>
              <a:t>Core Banking System</a:t>
            </a:r>
          </a:p>
          <a:p>
            <a:pPr marL="539748" indent="-269874" lvl="1">
              <a:lnSpc>
                <a:spcPts val="3499"/>
              </a:lnSpc>
              <a:buFont typeface="Arial"/>
              <a:buChar char="•"/>
            </a:pPr>
            <a:r>
              <a:rPr lang="en-US" sz="2499">
                <a:solidFill>
                  <a:srgbClr val="000000"/>
                </a:solidFill>
                <a:latin typeface="Montserrat Classic"/>
              </a:rPr>
              <a:t>Payment and Transfer Services</a:t>
            </a:r>
          </a:p>
        </p:txBody>
      </p:sp>
      <p:sp>
        <p:nvSpPr>
          <p:cNvPr name="TextBox 8" id="8"/>
          <p:cNvSpPr txBox="true"/>
          <p:nvPr/>
        </p:nvSpPr>
        <p:spPr>
          <a:xfrm rot="0">
            <a:off x="9981149" y="772528"/>
            <a:ext cx="6633179" cy="1057275"/>
          </a:xfrm>
          <a:prstGeom prst="rect">
            <a:avLst/>
          </a:prstGeom>
        </p:spPr>
        <p:txBody>
          <a:bodyPr anchor="t" rtlCol="false" tIns="0" lIns="0" bIns="0" rIns="0">
            <a:spAutoFit/>
          </a:bodyPr>
          <a:lstStyle/>
          <a:p>
            <a:pPr>
              <a:lnSpc>
                <a:spcPts val="4200"/>
              </a:lnSpc>
            </a:pPr>
            <a:r>
              <a:rPr lang="en-US" sz="3000">
                <a:solidFill>
                  <a:srgbClr val="314FDD"/>
                </a:solidFill>
                <a:latin typeface="Montserrat Classic Bold"/>
              </a:rPr>
              <a:t>INTEGRATION WITH OTHER SYSTEMS</a:t>
            </a:r>
          </a:p>
        </p:txBody>
      </p:sp>
      <p:sp>
        <p:nvSpPr>
          <p:cNvPr name="TextBox 9" id="9"/>
          <p:cNvSpPr txBox="true"/>
          <p:nvPr/>
        </p:nvSpPr>
        <p:spPr>
          <a:xfrm rot="0">
            <a:off x="9981149" y="6146447"/>
            <a:ext cx="5939625" cy="824865"/>
          </a:xfrm>
          <a:prstGeom prst="rect">
            <a:avLst/>
          </a:prstGeom>
        </p:spPr>
        <p:txBody>
          <a:bodyPr anchor="t" rtlCol="false" tIns="0" lIns="0" bIns="0" rIns="0">
            <a:spAutoFit/>
          </a:bodyPr>
          <a:lstStyle/>
          <a:p>
            <a:pPr>
              <a:lnSpc>
                <a:spcPts val="3359"/>
              </a:lnSpc>
              <a:spcBef>
                <a:spcPct val="0"/>
              </a:spcBef>
            </a:pPr>
            <a:r>
              <a:rPr lang="en-US" sz="2399">
                <a:solidFill>
                  <a:srgbClr val="000000"/>
                </a:solidFill>
                <a:latin typeface="Montserrat Classic"/>
              </a:rPr>
              <a:t>Expanding the chatbot to support multiple languages.</a:t>
            </a:r>
          </a:p>
        </p:txBody>
      </p:sp>
      <p:sp>
        <p:nvSpPr>
          <p:cNvPr name="TextBox 10" id="10"/>
          <p:cNvSpPr txBox="true"/>
          <p:nvPr/>
        </p:nvSpPr>
        <p:spPr>
          <a:xfrm rot="0">
            <a:off x="9981149" y="5565422"/>
            <a:ext cx="5118173" cy="523875"/>
          </a:xfrm>
          <a:prstGeom prst="rect">
            <a:avLst/>
          </a:prstGeom>
        </p:spPr>
        <p:txBody>
          <a:bodyPr anchor="t" rtlCol="false" tIns="0" lIns="0" bIns="0" rIns="0">
            <a:spAutoFit/>
          </a:bodyPr>
          <a:lstStyle/>
          <a:p>
            <a:pPr>
              <a:lnSpc>
                <a:spcPts val="4200"/>
              </a:lnSpc>
            </a:pPr>
            <a:r>
              <a:rPr lang="en-US" sz="3000">
                <a:solidFill>
                  <a:srgbClr val="314FDD"/>
                </a:solidFill>
                <a:latin typeface="Montserrat Classic Bold"/>
              </a:rPr>
              <a:t>MULTILINGUAL SUPPORT</a:t>
            </a:r>
          </a:p>
        </p:txBody>
      </p:sp>
      <p:sp>
        <p:nvSpPr>
          <p:cNvPr name="TextBox 11" id="11"/>
          <p:cNvSpPr txBox="true"/>
          <p:nvPr/>
        </p:nvSpPr>
        <p:spPr>
          <a:xfrm rot="0">
            <a:off x="9981149" y="7457087"/>
            <a:ext cx="5755599" cy="523875"/>
          </a:xfrm>
          <a:prstGeom prst="rect">
            <a:avLst/>
          </a:prstGeom>
        </p:spPr>
        <p:txBody>
          <a:bodyPr anchor="t" rtlCol="false" tIns="0" lIns="0" bIns="0" rIns="0">
            <a:spAutoFit/>
          </a:bodyPr>
          <a:lstStyle/>
          <a:p>
            <a:pPr>
              <a:lnSpc>
                <a:spcPts val="4200"/>
              </a:lnSpc>
            </a:pPr>
            <a:r>
              <a:rPr lang="en-US" sz="3000">
                <a:solidFill>
                  <a:srgbClr val="314FDD"/>
                </a:solidFill>
                <a:latin typeface="Montserrat Classic Bold"/>
              </a:rPr>
              <a:t>MULTIMODAL INTERACTION</a:t>
            </a:r>
          </a:p>
        </p:txBody>
      </p:sp>
      <p:sp>
        <p:nvSpPr>
          <p:cNvPr name="TextBox 12" id="12"/>
          <p:cNvSpPr txBox="true"/>
          <p:nvPr/>
        </p:nvSpPr>
        <p:spPr>
          <a:xfrm rot="0">
            <a:off x="9981149" y="8038112"/>
            <a:ext cx="5939625" cy="1663065"/>
          </a:xfrm>
          <a:prstGeom prst="rect">
            <a:avLst/>
          </a:prstGeom>
        </p:spPr>
        <p:txBody>
          <a:bodyPr anchor="t" rtlCol="false" tIns="0" lIns="0" bIns="0" rIns="0">
            <a:spAutoFit/>
          </a:bodyPr>
          <a:lstStyle/>
          <a:p>
            <a:pPr>
              <a:lnSpc>
                <a:spcPts val="3359"/>
              </a:lnSpc>
              <a:spcBef>
                <a:spcPct val="0"/>
              </a:spcBef>
            </a:pPr>
            <a:r>
              <a:rPr lang="en-US" sz="2399">
                <a:solidFill>
                  <a:srgbClr val="000000"/>
                </a:solidFill>
                <a:latin typeface="Montserrat Classic"/>
              </a:rPr>
              <a:t>Enable voice recognition input and response capabilities to allow multitasking or help those with accessibility needs</a:t>
            </a:r>
          </a:p>
        </p:txBody>
      </p:sp>
      <p:sp>
        <p:nvSpPr>
          <p:cNvPr name="TextBox 13" id="13"/>
          <p:cNvSpPr txBox="true"/>
          <p:nvPr/>
        </p:nvSpPr>
        <p:spPr>
          <a:xfrm rot="0">
            <a:off x="9981149" y="3262698"/>
            <a:ext cx="5118173" cy="523875"/>
          </a:xfrm>
          <a:prstGeom prst="rect">
            <a:avLst/>
          </a:prstGeom>
        </p:spPr>
        <p:txBody>
          <a:bodyPr anchor="t" rtlCol="false" tIns="0" lIns="0" bIns="0" rIns="0">
            <a:spAutoFit/>
          </a:bodyPr>
          <a:lstStyle/>
          <a:p>
            <a:pPr>
              <a:lnSpc>
                <a:spcPts val="4200"/>
              </a:lnSpc>
            </a:pPr>
            <a:r>
              <a:rPr lang="en-US" sz="3000">
                <a:solidFill>
                  <a:srgbClr val="314FDD"/>
                </a:solidFill>
                <a:latin typeface="Montserrat Classic Bold"/>
              </a:rPr>
              <a:t>NLU IMPROVEMENT </a:t>
            </a:r>
          </a:p>
        </p:txBody>
      </p:sp>
      <p:sp>
        <p:nvSpPr>
          <p:cNvPr name="TextBox 14" id="14"/>
          <p:cNvSpPr txBox="true"/>
          <p:nvPr/>
        </p:nvSpPr>
        <p:spPr>
          <a:xfrm rot="0">
            <a:off x="9981149" y="3831537"/>
            <a:ext cx="5939625" cy="1243965"/>
          </a:xfrm>
          <a:prstGeom prst="rect">
            <a:avLst/>
          </a:prstGeom>
        </p:spPr>
        <p:txBody>
          <a:bodyPr anchor="t" rtlCol="false" tIns="0" lIns="0" bIns="0" rIns="0">
            <a:spAutoFit/>
          </a:bodyPr>
          <a:lstStyle/>
          <a:p>
            <a:pPr>
              <a:lnSpc>
                <a:spcPts val="3359"/>
              </a:lnSpc>
              <a:spcBef>
                <a:spcPct val="0"/>
              </a:spcBef>
            </a:pPr>
            <a:r>
              <a:rPr lang="en-US" sz="2399">
                <a:solidFill>
                  <a:srgbClr val="000000"/>
                </a:solidFill>
                <a:latin typeface="Montserrat Classic"/>
              </a:rPr>
              <a:t>Enhance the chatbot's ability to understand context and nuances in user input.</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911021" y="365125"/>
            <a:ext cx="8067311" cy="1193800"/>
          </a:xfrm>
          <a:prstGeom prst="rect">
            <a:avLst/>
          </a:prstGeom>
        </p:spPr>
        <p:txBody>
          <a:bodyPr anchor="t" rtlCol="false" tIns="0" lIns="0" bIns="0" rIns="0">
            <a:spAutoFit/>
          </a:bodyPr>
          <a:lstStyle/>
          <a:p>
            <a:pPr>
              <a:lnSpc>
                <a:spcPts val="9799"/>
              </a:lnSpc>
              <a:spcBef>
                <a:spcPct val="0"/>
              </a:spcBef>
            </a:pPr>
            <a:r>
              <a:rPr lang="en-US" sz="6999">
                <a:solidFill>
                  <a:srgbClr val="314FDD"/>
                </a:solidFill>
                <a:latin typeface="Montserrat Classic Bold"/>
              </a:rPr>
              <a:t>CONCLUSION</a:t>
            </a:r>
          </a:p>
        </p:txBody>
      </p:sp>
      <p:sp>
        <p:nvSpPr>
          <p:cNvPr name="TextBox 3" id="3"/>
          <p:cNvSpPr txBox="true"/>
          <p:nvPr/>
        </p:nvSpPr>
        <p:spPr>
          <a:xfrm rot="0">
            <a:off x="911021" y="1985181"/>
            <a:ext cx="16348279" cy="5510845"/>
          </a:xfrm>
          <a:prstGeom prst="rect">
            <a:avLst/>
          </a:prstGeom>
        </p:spPr>
        <p:txBody>
          <a:bodyPr anchor="t" rtlCol="false" tIns="0" lIns="0" bIns="0" rIns="0">
            <a:spAutoFit/>
          </a:bodyPr>
          <a:lstStyle/>
          <a:p>
            <a:pPr marL="968543" indent="-484271" lvl="1">
              <a:lnSpc>
                <a:spcPts val="6280"/>
              </a:lnSpc>
              <a:buFont typeface="Arial"/>
              <a:buChar char="•"/>
            </a:pPr>
            <a:r>
              <a:rPr lang="en-US" sz="4486">
                <a:solidFill>
                  <a:srgbClr val="000000"/>
                </a:solidFill>
                <a:latin typeface="Montserrat Classic"/>
              </a:rPr>
              <a:t>Considering the target market, we derive an attractive solution that is efficient, accurate, scalable, and cost-effective.</a:t>
            </a:r>
          </a:p>
          <a:p>
            <a:pPr marL="968543" indent="-484271" lvl="1">
              <a:lnSpc>
                <a:spcPts val="6280"/>
              </a:lnSpc>
              <a:buFont typeface="Arial"/>
              <a:buChar char="•"/>
            </a:pPr>
            <a:r>
              <a:rPr lang="en-US" sz="4486">
                <a:solidFill>
                  <a:srgbClr val="000000"/>
                </a:solidFill>
                <a:latin typeface="Montserrat Classic"/>
              </a:rPr>
              <a:t>Solution is easily integrable to Citibank’s main page where there is high website traffic.</a:t>
            </a:r>
          </a:p>
          <a:p>
            <a:pPr marL="968543" indent="-484271" lvl="1">
              <a:lnSpc>
                <a:spcPts val="6280"/>
              </a:lnSpc>
              <a:buFont typeface="Arial"/>
              <a:buChar char="•"/>
            </a:pPr>
            <a:r>
              <a:rPr lang="en-US" sz="4486">
                <a:solidFill>
                  <a:srgbClr val="000000"/>
                </a:solidFill>
                <a:latin typeface="Montserrat Classic"/>
              </a:rPr>
              <a:t>Solution is abstract to be used in most knowledge-management problem</a:t>
            </a:r>
          </a:p>
        </p:txBody>
      </p:sp>
      <p:sp>
        <p:nvSpPr>
          <p:cNvPr name="Freeform 4" id="4"/>
          <p:cNvSpPr/>
          <p:nvPr/>
        </p:nvSpPr>
        <p:spPr>
          <a:xfrm flipH="true" flipV="true" rot="2700000">
            <a:off x="10168747" y="-5197216"/>
            <a:ext cx="12789569" cy="10394432"/>
          </a:xfrm>
          <a:custGeom>
            <a:avLst/>
            <a:gdLst/>
            <a:ahLst/>
            <a:cxnLst/>
            <a:rect r="r" b="b" t="t" l="l"/>
            <a:pathLst>
              <a:path h="10394432" w="12789569">
                <a:moveTo>
                  <a:pt x="12789569" y="10394432"/>
                </a:moveTo>
                <a:lnTo>
                  <a:pt x="0" y="10394432"/>
                </a:lnTo>
                <a:lnTo>
                  <a:pt x="0" y="0"/>
                </a:lnTo>
                <a:lnTo>
                  <a:pt x="12789569" y="0"/>
                </a:lnTo>
                <a:lnTo>
                  <a:pt x="12789569" y="10394432"/>
                </a:lnTo>
                <a:close/>
              </a:path>
            </a:pathLst>
          </a:custGeom>
          <a:blipFill>
            <a:blip r:embed="rId2">
              <a:alphaModFix amt="19999"/>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7643211">
            <a:off x="-1677092" y="7653031"/>
            <a:ext cx="8604636" cy="8604636"/>
          </a:xfrm>
          <a:custGeom>
            <a:avLst/>
            <a:gdLst/>
            <a:ahLst/>
            <a:cxnLst/>
            <a:rect r="r" b="b" t="t" l="l"/>
            <a:pathLst>
              <a:path h="8604636" w="8604636">
                <a:moveTo>
                  <a:pt x="0" y="0"/>
                </a:moveTo>
                <a:lnTo>
                  <a:pt x="8604636" y="0"/>
                </a:lnTo>
                <a:lnTo>
                  <a:pt x="8604636" y="8604636"/>
                </a:lnTo>
                <a:lnTo>
                  <a:pt x="0" y="860463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291458">
            <a:off x="14642159" y="-7232502"/>
            <a:ext cx="15191719" cy="15191719"/>
          </a:xfrm>
          <a:custGeom>
            <a:avLst/>
            <a:gdLst/>
            <a:ahLst/>
            <a:cxnLst/>
            <a:rect r="r" b="b" t="t" l="l"/>
            <a:pathLst>
              <a:path h="15191719" w="15191719">
                <a:moveTo>
                  <a:pt x="0" y="0"/>
                </a:moveTo>
                <a:lnTo>
                  <a:pt x="15191719" y="0"/>
                </a:lnTo>
                <a:lnTo>
                  <a:pt x="15191719" y="15191719"/>
                </a:lnTo>
                <a:lnTo>
                  <a:pt x="0" y="1519171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5291458">
            <a:off x="-11545878" y="2206004"/>
            <a:ext cx="15191719" cy="15191719"/>
          </a:xfrm>
          <a:custGeom>
            <a:avLst/>
            <a:gdLst/>
            <a:ahLst/>
            <a:cxnLst/>
            <a:rect r="r" b="b" t="t" l="l"/>
            <a:pathLst>
              <a:path h="15191719" w="15191719">
                <a:moveTo>
                  <a:pt x="0" y="0"/>
                </a:moveTo>
                <a:lnTo>
                  <a:pt x="15191719" y="0"/>
                </a:lnTo>
                <a:lnTo>
                  <a:pt x="15191719" y="15191718"/>
                </a:lnTo>
                <a:lnTo>
                  <a:pt x="0" y="1519171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2388117">
            <a:off x="-1972130" y="5647882"/>
            <a:ext cx="4543999" cy="4543999"/>
          </a:xfrm>
          <a:custGeom>
            <a:avLst/>
            <a:gdLst/>
            <a:ahLst/>
            <a:cxnLst/>
            <a:rect r="r" b="b" t="t" l="l"/>
            <a:pathLst>
              <a:path h="4543999" w="4543999">
                <a:moveTo>
                  <a:pt x="0" y="0"/>
                </a:moveTo>
                <a:lnTo>
                  <a:pt x="4543999" y="0"/>
                </a:lnTo>
                <a:lnTo>
                  <a:pt x="4543999" y="4543999"/>
                </a:lnTo>
                <a:lnTo>
                  <a:pt x="0" y="4543999"/>
                </a:lnTo>
                <a:lnTo>
                  <a:pt x="0" y="0"/>
                </a:lnTo>
                <a:close/>
              </a:path>
            </a:pathLst>
          </a:custGeom>
          <a:blipFill>
            <a:blip r:embed="rId4"/>
            <a:stretch>
              <a:fillRect l="0" t="0" r="0" b="0"/>
            </a:stretch>
          </a:blipFill>
        </p:spPr>
      </p:sp>
      <p:sp>
        <p:nvSpPr>
          <p:cNvPr name="Freeform 5" id="5"/>
          <p:cNvSpPr/>
          <p:nvPr/>
        </p:nvSpPr>
        <p:spPr>
          <a:xfrm flipH="false" flipV="false" rot="-2326584">
            <a:off x="15881045" y="623772"/>
            <a:ext cx="3405184" cy="3405184"/>
          </a:xfrm>
          <a:custGeom>
            <a:avLst/>
            <a:gdLst/>
            <a:ahLst/>
            <a:cxnLst/>
            <a:rect r="r" b="b" t="t" l="l"/>
            <a:pathLst>
              <a:path h="3405184" w="3405184">
                <a:moveTo>
                  <a:pt x="0" y="0"/>
                </a:moveTo>
                <a:lnTo>
                  <a:pt x="3405185" y="0"/>
                </a:lnTo>
                <a:lnTo>
                  <a:pt x="3405185" y="3405185"/>
                </a:lnTo>
                <a:lnTo>
                  <a:pt x="0" y="3405185"/>
                </a:lnTo>
                <a:lnTo>
                  <a:pt x="0" y="0"/>
                </a:lnTo>
                <a:close/>
              </a:path>
            </a:pathLst>
          </a:custGeom>
          <a:blipFill>
            <a:blip r:embed="rId5"/>
            <a:stretch>
              <a:fillRect l="0" t="0" r="0" b="0"/>
            </a:stretch>
          </a:blipFill>
        </p:spPr>
      </p:sp>
      <p:grpSp>
        <p:nvGrpSpPr>
          <p:cNvPr name="Group 6" id="6"/>
          <p:cNvGrpSpPr/>
          <p:nvPr/>
        </p:nvGrpSpPr>
        <p:grpSpPr>
          <a:xfrm rot="0">
            <a:off x="4972249" y="262499"/>
            <a:ext cx="3644760" cy="3132215"/>
            <a:chOff x="0" y="0"/>
            <a:chExt cx="812800" cy="698500"/>
          </a:xfrm>
        </p:grpSpPr>
        <p:sp>
          <p:nvSpPr>
            <p:cNvPr name="Freeform 7" id="7"/>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38B6FF"/>
            </a:solidFill>
          </p:spPr>
        </p:sp>
        <p:sp>
          <p:nvSpPr>
            <p:cNvPr name="TextBox 8" id="8"/>
            <p:cNvSpPr txBox="true"/>
            <p:nvPr/>
          </p:nvSpPr>
          <p:spPr>
            <a:xfrm>
              <a:off x="114300" y="-38100"/>
              <a:ext cx="584200" cy="736600"/>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5196665" y="436460"/>
            <a:ext cx="3195929" cy="2784293"/>
            <a:chOff x="0" y="0"/>
            <a:chExt cx="6350000" cy="5532120"/>
          </a:xfrm>
        </p:grpSpPr>
        <p:sp>
          <p:nvSpPr>
            <p:cNvPr name="Freeform 10" id="10"/>
            <p:cNvSpPr/>
            <p:nvPr/>
          </p:nvSpPr>
          <p:spPr>
            <a:xfrm flipH="false" flipV="false" rot="0">
              <a:off x="0" y="0"/>
              <a:ext cx="6350000" cy="5532120"/>
            </a:xfrm>
            <a:custGeom>
              <a:avLst/>
              <a:gdLst/>
              <a:ahLst/>
              <a:cxnLst/>
              <a:rect r="r" b="b" t="t" l="l"/>
              <a:pathLst>
                <a:path h="5532120" w="6350000">
                  <a:moveTo>
                    <a:pt x="4762500" y="0"/>
                  </a:moveTo>
                  <a:lnTo>
                    <a:pt x="1587500" y="0"/>
                  </a:lnTo>
                  <a:lnTo>
                    <a:pt x="0" y="2766060"/>
                  </a:lnTo>
                  <a:lnTo>
                    <a:pt x="1587500" y="5532120"/>
                  </a:lnTo>
                  <a:lnTo>
                    <a:pt x="4762500" y="5532120"/>
                  </a:lnTo>
                  <a:lnTo>
                    <a:pt x="6350000" y="2766060"/>
                  </a:lnTo>
                  <a:lnTo>
                    <a:pt x="4762500" y="0"/>
                  </a:lnTo>
                  <a:close/>
                  <a:moveTo>
                    <a:pt x="4676140" y="5382260"/>
                  </a:moveTo>
                  <a:lnTo>
                    <a:pt x="1673860" y="5382260"/>
                  </a:lnTo>
                  <a:lnTo>
                    <a:pt x="172720" y="2766060"/>
                  </a:lnTo>
                  <a:lnTo>
                    <a:pt x="1673860" y="149860"/>
                  </a:lnTo>
                  <a:lnTo>
                    <a:pt x="4676140" y="149860"/>
                  </a:lnTo>
                  <a:lnTo>
                    <a:pt x="6177280" y="2766060"/>
                  </a:lnTo>
                  <a:lnTo>
                    <a:pt x="4676140" y="5382260"/>
                  </a:lnTo>
                  <a:close/>
                </a:path>
              </a:pathLst>
            </a:custGeom>
            <a:solidFill>
              <a:srgbClr val="FFFFFF"/>
            </a:solidFill>
          </p:spPr>
        </p:sp>
      </p:grpSp>
      <p:grpSp>
        <p:nvGrpSpPr>
          <p:cNvPr name="Group 11" id="11"/>
          <p:cNvGrpSpPr>
            <a:grpSpLocks noChangeAspect="true"/>
          </p:cNvGrpSpPr>
          <p:nvPr/>
        </p:nvGrpSpPr>
        <p:grpSpPr>
          <a:xfrm rot="0">
            <a:off x="5361998" y="588013"/>
            <a:ext cx="2865262" cy="2481188"/>
            <a:chOff x="0" y="0"/>
            <a:chExt cx="4282440" cy="3708400"/>
          </a:xfrm>
        </p:grpSpPr>
        <p:sp>
          <p:nvSpPr>
            <p:cNvPr name="Freeform 12" id="12"/>
            <p:cNvSpPr/>
            <p:nvPr/>
          </p:nvSpPr>
          <p:spPr>
            <a:xfrm flipH="false" flipV="false" rot="0">
              <a:off x="0" y="0"/>
              <a:ext cx="4282440" cy="3708400"/>
            </a:xfrm>
            <a:custGeom>
              <a:avLst/>
              <a:gdLst/>
              <a:ahLst/>
              <a:cxnLst/>
              <a:rect r="r" b="b" t="t" l="l"/>
              <a:pathLst>
                <a:path h="3708400" w="4282440">
                  <a:moveTo>
                    <a:pt x="3211830" y="0"/>
                  </a:moveTo>
                  <a:lnTo>
                    <a:pt x="1070610" y="0"/>
                  </a:lnTo>
                  <a:lnTo>
                    <a:pt x="0" y="1854200"/>
                  </a:lnTo>
                  <a:lnTo>
                    <a:pt x="1070610" y="3708400"/>
                  </a:lnTo>
                  <a:lnTo>
                    <a:pt x="3211830" y="3708400"/>
                  </a:lnTo>
                  <a:lnTo>
                    <a:pt x="4282440" y="1854200"/>
                  </a:lnTo>
                  <a:close/>
                </a:path>
              </a:pathLst>
            </a:custGeom>
            <a:blipFill>
              <a:blip r:embed="rId6"/>
              <a:stretch>
                <a:fillRect l="-13702" t="-18073" r="-22371" b="-39064"/>
              </a:stretch>
            </a:blipFill>
          </p:spPr>
        </p:sp>
      </p:grpSp>
      <p:grpSp>
        <p:nvGrpSpPr>
          <p:cNvPr name="Group 13" id="13"/>
          <p:cNvGrpSpPr/>
          <p:nvPr/>
        </p:nvGrpSpPr>
        <p:grpSpPr>
          <a:xfrm rot="0">
            <a:off x="4157393" y="4564005"/>
            <a:ext cx="3644760" cy="3132215"/>
            <a:chOff x="0" y="0"/>
            <a:chExt cx="812800" cy="698500"/>
          </a:xfrm>
        </p:grpSpPr>
        <p:sp>
          <p:nvSpPr>
            <p:cNvPr name="Freeform 14" id="14"/>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38B6FF"/>
            </a:solidFill>
          </p:spPr>
        </p:sp>
        <p:sp>
          <p:nvSpPr>
            <p:cNvPr name="TextBox 15" id="15"/>
            <p:cNvSpPr txBox="true"/>
            <p:nvPr/>
          </p:nvSpPr>
          <p:spPr>
            <a:xfrm>
              <a:off x="114300" y="-38100"/>
              <a:ext cx="584200" cy="736600"/>
            </a:xfrm>
            <a:prstGeom prst="rect">
              <a:avLst/>
            </a:prstGeom>
          </p:spPr>
          <p:txBody>
            <a:bodyPr anchor="ctr" rtlCol="false" tIns="50800" lIns="50800" bIns="50800" rIns="50800"/>
            <a:lstStyle/>
            <a:p>
              <a:pPr algn="ctr">
                <a:lnSpc>
                  <a:spcPts val="2659"/>
                </a:lnSpc>
              </a:pPr>
            </a:p>
          </p:txBody>
        </p:sp>
      </p:grpSp>
      <p:grpSp>
        <p:nvGrpSpPr>
          <p:cNvPr name="Group 16" id="16"/>
          <p:cNvGrpSpPr/>
          <p:nvPr/>
        </p:nvGrpSpPr>
        <p:grpSpPr>
          <a:xfrm rot="0">
            <a:off x="4381809" y="4737966"/>
            <a:ext cx="3195929" cy="2784293"/>
            <a:chOff x="0" y="0"/>
            <a:chExt cx="6350000" cy="5532120"/>
          </a:xfrm>
        </p:grpSpPr>
        <p:sp>
          <p:nvSpPr>
            <p:cNvPr name="Freeform 17" id="17"/>
            <p:cNvSpPr/>
            <p:nvPr/>
          </p:nvSpPr>
          <p:spPr>
            <a:xfrm flipH="false" flipV="false" rot="0">
              <a:off x="0" y="0"/>
              <a:ext cx="6350000" cy="5532120"/>
            </a:xfrm>
            <a:custGeom>
              <a:avLst/>
              <a:gdLst/>
              <a:ahLst/>
              <a:cxnLst/>
              <a:rect r="r" b="b" t="t" l="l"/>
              <a:pathLst>
                <a:path h="5532120" w="6350000">
                  <a:moveTo>
                    <a:pt x="4762500" y="0"/>
                  </a:moveTo>
                  <a:lnTo>
                    <a:pt x="1587500" y="0"/>
                  </a:lnTo>
                  <a:lnTo>
                    <a:pt x="0" y="2766060"/>
                  </a:lnTo>
                  <a:lnTo>
                    <a:pt x="1587500" y="5532120"/>
                  </a:lnTo>
                  <a:lnTo>
                    <a:pt x="4762500" y="5532120"/>
                  </a:lnTo>
                  <a:lnTo>
                    <a:pt x="6350000" y="2766060"/>
                  </a:lnTo>
                  <a:lnTo>
                    <a:pt x="4762500" y="0"/>
                  </a:lnTo>
                  <a:close/>
                  <a:moveTo>
                    <a:pt x="4676140" y="5382260"/>
                  </a:moveTo>
                  <a:lnTo>
                    <a:pt x="1673860" y="5382260"/>
                  </a:lnTo>
                  <a:lnTo>
                    <a:pt x="172720" y="2766060"/>
                  </a:lnTo>
                  <a:lnTo>
                    <a:pt x="1673860" y="149860"/>
                  </a:lnTo>
                  <a:lnTo>
                    <a:pt x="4676140" y="149860"/>
                  </a:lnTo>
                  <a:lnTo>
                    <a:pt x="6177280" y="2766060"/>
                  </a:lnTo>
                  <a:lnTo>
                    <a:pt x="4676140" y="5382260"/>
                  </a:lnTo>
                  <a:close/>
                </a:path>
              </a:pathLst>
            </a:custGeom>
            <a:solidFill>
              <a:srgbClr val="FFFFFF"/>
            </a:solidFill>
          </p:spPr>
        </p:sp>
      </p:grpSp>
      <p:grpSp>
        <p:nvGrpSpPr>
          <p:cNvPr name="Group 18" id="18"/>
          <p:cNvGrpSpPr>
            <a:grpSpLocks noChangeAspect="true"/>
          </p:cNvGrpSpPr>
          <p:nvPr/>
        </p:nvGrpSpPr>
        <p:grpSpPr>
          <a:xfrm rot="0">
            <a:off x="4547142" y="4889519"/>
            <a:ext cx="2865262" cy="2481188"/>
            <a:chOff x="0" y="0"/>
            <a:chExt cx="4282440" cy="3708400"/>
          </a:xfrm>
        </p:grpSpPr>
        <p:sp>
          <p:nvSpPr>
            <p:cNvPr name="Freeform 19" id="19"/>
            <p:cNvSpPr/>
            <p:nvPr/>
          </p:nvSpPr>
          <p:spPr>
            <a:xfrm flipH="false" flipV="false" rot="0">
              <a:off x="0" y="0"/>
              <a:ext cx="4282440" cy="3708400"/>
            </a:xfrm>
            <a:custGeom>
              <a:avLst/>
              <a:gdLst/>
              <a:ahLst/>
              <a:cxnLst/>
              <a:rect r="r" b="b" t="t" l="l"/>
              <a:pathLst>
                <a:path h="3708400" w="4282440">
                  <a:moveTo>
                    <a:pt x="3211830" y="0"/>
                  </a:moveTo>
                  <a:lnTo>
                    <a:pt x="1070610" y="0"/>
                  </a:lnTo>
                  <a:lnTo>
                    <a:pt x="0" y="1854200"/>
                  </a:lnTo>
                  <a:lnTo>
                    <a:pt x="1070610" y="3708400"/>
                  </a:lnTo>
                  <a:lnTo>
                    <a:pt x="3211830" y="3708400"/>
                  </a:lnTo>
                  <a:lnTo>
                    <a:pt x="4282440" y="1854200"/>
                  </a:lnTo>
                  <a:close/>
                </a:path>
              </a:pathLst>
            </a:custGeom>
            <a:blipFill>
              <a:blip r:embed="rId7"/>
              <a:stretch>
                <a:fillRect l="-5313" t="-18073" r="-2237" b="-6125"/>
              </a:stretch>
            </a:blipFill>
          </p:spPr>
        </p:sp>
      </p:grpSp>
      <p:grpSp>
        <p:nvGrpSpPr>
          <p:cNvPr name="Group 20" id="20"/>
          <p:cNvGrpSpPr/>
          <p:nvPr/>
        </p:nvGrpSpPr>
        <p:grpSpPr>
          <a:xfrm rot="0">
            <a:off x="9632844" y="241578"/>
            <a:ext cx="3644760" cy="3132215"/>
            <a:chOff x="0" y="0"/>
            <a:chExt cx="812800" cy="698500"/>
          </a:xfrm>
        </p:grpSpPr>
        <p:sp>
          <p:nvSpPr>
            <p:cNvPr name="Freeform 21" id="21"/>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38B6FF"/>
            </a:solidFill>
          </p:spPr>
        </p:sp>
        <p:sp>
          <p:nvSpPr>
            <p:cNvPr name="TextBox 22" id="22"/>
            <p:cNvSpPr txBox="true"/>
            <p:nvPr/>
          </p:nvSpPr>
          <p:spPr>
            <a:xfrm>
              <a:off x="114300" y="-38100"/>
              <a:ext cx="584200" cy="736600"/>
            </a:xfrm>
            <a:prstGeom prst="rect">
              <a:avLst/>
            </a:prstGeom>
          </p:spPr>
          <p:txBody>
            <a:bodyPr anchor="ctr" rtlCol="false" tIns="50800" lIns="50800" bIns="50800" rIns="50800"/>
            <a:lstStyle/>
            <a:p>
              <a:pPr algn="ctr">
                <a:lnSpc>
                  <a:spcPts val="2659"/>
                </a:lnSpc>
              </a:pPr>
            </a:p>
          </p:txBody>
        </p:sp>
      </p:grpSp>
      <p:grpSp>
        <p:nvGrpSpPr>
          <p:cNvPr name="Group 23" id="23"/>
          <p:cNvGrpSpPr/>
          <p:nvPr/>
        </p:nvGrpSpPr>
        <p:grpSpPr>
          <a:xfrm rot="0">
            <a:off x="9857259" y="415539"/>
            <a:ext cx="3195929" cy="2784293"/>
            <a:chOff x="0" y="0"/>
            <a:chExt cx="6350000" cy="5532120"/>
          </a:xfrm>
        </p:grpSpPr>
        <p:sp>
          <p:nvSpPr>
            <p:cNvPr name="Freeform 24" id="24"/>
            <p:cNvSpPr/>
            <p:nvPr/>
          </p:nvSpPr>
          <p:spPr>
            <a:xfrm flipH="false" flipV="false" rot="0">
              <a:off x="0" y="0"/>
              <a:ext cx="6350000" cy="5532120"/>
            </a:xfrm>
            <a:custGeom>
              <a:avLst/>
              <a:gdLst/>
              <a:ahLst/>
              <a:cxnLst/>
              <a:rect r="r" b="b" t="t" l="l"/>
              <a:pathLst>
                <a:path h="5532120" w="6350000">
                  <a:moveTo>
                    <a:pt x="4762500" y="0"/>
                  </a:moveTo>
                  <a:lnTo>
                    <a:pt x="1587500" y="0"/>
                  </a:lnTo>
                  <a:lnTo>
                    <a:pt x="0" y="2766060"/>
                  </a:lnTo>
                  <a:lnTo>
                    <a:pt x="1587500" y="5532120"/>
                  </a:lnTo>
                  <a:lnTo>
                    <a:pt x="4762500" y="5532120"/>
                  </a:lnTo>
                  <a:lnTo>
                    <a:pt x="6350000" y="2766060"/>
                  </a:lnTo>
                  <a:lnTo>
                    <a:pt x="4762500" y="0"/>
                  </a:lnTo>
                  <a:close/>
                  <a:moveTo>
                    <a:pt x="4676140" y="5382260"/>
                  </a:moveTo>
                  <a:lnTo>
                    <a:pt x="1673860" y="5382260"/>
                  </a:lnTo>
                  <a:lnTo>
                    <a:pt x="172720" y="2766060"/>
                  </a:lnTo>
                  <a:lnTo>
                    <a:pt x="1673860" y="149860"/>
                  </a:lnTo>
                  <a:lnTo>
                    <a:pt x="4676140" y="149860"/>
                  </a:lnTo>
                  <a:lnTo>
                    <a:pt x="6177280" y="2766060"/>
                  </a:lnTo>
                  <a:lnTo>
                    <a:pt x="4676140" y="5382260"/>
                  </a:lnTo>
                  <a:close/>
                </a:path>
              </a:pathLst>
            </a:custGeom>
            <a:solidFill>
              <a:srgbClr val="FFFFFF"/>
            </a:solidFill>
          </p:spPr>
        </p:sp>
      </p:grpSp>
      <p:grpSp>
        <p:nvGrpSpPr>
          <p:cNvPr name="Group 25" id="25"/>
          <p:cNvGrpSpPr>
            <a:grpSpLocks noChangeAspect="true"/>
          </p:cNvGrpSpPr>
          <p:nvPr/>
        </p:nvGrpSpPr>
        <p:grpSpPr>
          <a:xfrm rot="0">
            <a:off x="10022592" y="567091"/>
            <a:ext cx="2865262" cy="2481188"/>
            <a:chOff x="0" y="0"/>
            <a:chExt cx="4282440" cy="3708400"/>
          </a:xfrm>
        </p:grpSpPr>
        <p:sp>
          <p:nvSpPr>
            <p:cNvPr name="Freeform 26" id="26"/>
            <p:cNvSpPr/>
            <p:nvPr/>
          </p:nvSpPr>
          <p:spPr>
            <a:xfrm flipH="false" flipV="false" rot="0">
              <a:off x="0" y="0"/>
              <a:ext cx="4282440" cy="3708400"/>
            </a:xfrm>
            <a:custGeom>
              <a:avLst/>
              <a:gdLst/>
              <a:ahLst/>
              <a:cxnLst/>
              <a:rect r="r" b="b" t="t" l="l"/>
              <a:pathLst>
                <a:path h="3708400" w="4282440">
                  <a:moveTo>
                    <a:pt x="3211830" y="0"/>
                  </a:moveTo>
                  <a:lnTo>
                    <a:pt x="1070610" y="0"/>
                  </a:lnTo>
                  <a:lnTo>
                    <a:pt x="0" y="1854200"/>
                  </a:lnTo>
                  <a:lnTo>
                    <a:pt x="1070610" y="3708400"/>
                  </a:lnTo>
                  <a:lnTo>
                    <a:pt x="3211830" y="3708400"/>
                  </a:lnTo>
                  <a:lnTo>
                    <a:pt x="4282440" y="1854200"/>
                  </a:lnTo>
                  <a:close/>
                </a:path>
              </a:pathLst>
            </a:custGeom>
            <a:blipFill>
              <a:blip r:embed="rId8"/>
              <a:stretch>
                <a:fillRect l="0" t="-7739" r="0" b="-7739"/>
              </a:stretch>
            </a:blipFill>
          </p:spPr>
        </p:sp>
      </p:grpSp>
      <p:grpSp>
        <p:nvGrpSpPr>
          <p:cNvPr name="Group 27" id="27"/>
          <p:cNvGrpSpPr/>
          <p:nvPr/>
        </p:nvGrpSpPr>
        <p:grpSpPr>
          <a:xfrm rot="0">
            <a:off x="7624929" y="5805435"/>
            <a:ext cx="3644760" cy="3132215"/>
            <a:chOff x="0" y="0"/>
            <a:chExt cx="812800" cy="698500"/>
          </a:xfrm>
        </p:grpSpPr>
        <p:sp>
          <p:nvSpPr>
            <p:cNvPr name="Freeform 28" id="28"/>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38B6FF"/>
            </a:solidFill>
          </p:spPr>
        </p:sp>
        <p:sp>
          <p:nvSpPr>
            <p:cNvPr name="TextBox 29" id="29"/>
            <p:cNvSpPr txBox="true"/>
            <p:nvPr/>
          </p:nvSpPr>
          <p:spPr>
            <a:xfrm>
              <a:off x="114300" y="-38100"/>
              <a:ext cx="584200" cy="736600"/>
            </a:xfrm>
            <a:prstGeom prst="rect">
              <a:avLst/>
            </a:prstGeom>
          </p:spPr>
          <p:txBody>
            <a:bodyPr anchor="ctr" rtlCol="false" tIns="50800" lIns="50800" bIns="50800" rIns="50800"/>
            <a:lstStyle/>
            <a:p>
              <a:pPr algn="ctr">
                <a:lnSpc>
                  <a:spcPts val="2659"/>
                </a:lnSpc>
              </a:pPr>
            </a:p>
          </p:txBody>
        </p:sp>
      </p:grpSp>
      <p:grpSp>
        <p:nvGrpSpPr>
          <p:cNvPr name="Group 30" id="30"/>
          <p:cNvGrpSpPr/>
          <p:nvPr/>
        </p:nvGrpSpPr>
        <p:grpSpPr>
          <a:xfrm rot="0">
            <a:off x="7849345" y="5979396"/>
            <a:ext cx="3195929" cy="2784293"/>
            <a:chOff x="0" y="0"/>
            <a:chExt cx="6350000" cy="5532120"/>
          </a:xfrm>
        </p:grpSpPr>
        <p:sp>
          <p:nvSpPr>
            <p:cNvPr name="Freeform 31" id="31"/>
            <p:cNvSpPr/>
            <p:nvPr/>
          </p:nvSpPr>
          <p:spPr>
            <a:xfrm flipH="false" flipV="false" rot="0">
              <a:off x="0" y="0"/>
              <a:ext cx="6350000" cy="5532120"/>
            </a:xfrm>
            <a:custGeom>
              <a:avLst/>
              <a:gdLst/>
              <a:ahLst/>
              <a:cxnLst/>
              <a:rect r="r" b="b" t="t" l="l"/>
              <a:pathLst>
                <a:path h="5532120" w="6350000">
                  <a:moveTo>
                    <a:pt x="4762500" y="0"/>
                  </a:moveTo>
                  <a:lnTo>
                    <a:pt x="1587500" y="0"/>
                  </a:lnTo>
                  <a:lnTo>
                    <a:pt x="0" y="2766060"/>
                  </a:lnTo>
                  <a:lnTo>
                    <a:pt x="1587500" y="5532120"/>
                  </a:lnTo>
                  <a:lnTo>
                    <a:pt x="4762500" y="5532120"/>
                  </a:lnTo>
                  <a:lnTo>
                    <a:pt x="6350000" y="2766060"/>
                  </a:lnTo>
                  <a:lnTo>
                    <a:pt x="4762500" y="0"/>
                  </a:lnTo>
                  <a:close/>
                  <a:moveTo>
                    <a:pt x="4676140" y="5382260"/>
                  </a:moveTo>
                  <a:lnTo>
                    <a:pt x="1673860" y="5382260"/>
                  </a:lnTo>
                  <a:lnTo>
                    <a:pt x="172720" y="2766060"/>
                  </a:lnTo>
                  <a:lnTo>
                    <a:pt x="1673860" y="149860"/>
                  </a:lnTo>
                  <a:lnTo>
                    <a:pt x="4676140" y="149860"/>
                  </a:lnTo>
                  <a:lnTo>
                    <a:pt x="6177280" y="2766060"/>
                  </a:lnTo>
                  <a:lnTo>
                    <a:pt x="4676140" y="5382260"/>
                  </a:lnTo>
                  <a:close/>
                </a:path>
              </a:pathLst>
            </a:custGeom>
            <a:solidFill>
              <a:srgbClr val="FFFFFF"/>
            </a:solidFill>
          </p:spPr>
        </p:sp>
      </p:grpSp>
      <p:grpSp>
        <p:nvGrpSpPr>
          <p:cNvPr name="Group 32" id="32"/>
          <p:cNvGrpSpPr>
            <a:grpSpLocks noChangeAspect="true"/>
          </p:cNvGrpSpPr>
          <p:nvPr/>
        </p:nvGrpSpPr>
        <p:grpSpPr>
          <a:xfrm rot="0">
            <a:off x="8014678" y="6130949"/>
            <a:ext cx="2865262" cy="2481188"/>
            <a:chOff x="0" y="0"/>
            <a:chExt cx="4282440" cy="3708400"/>
          </a:xfrm>
        </p:grpSpPr>
        <p:sp>
          <p:nvSpPr>
            <p:cNvPr name="Freeform 33" id="33"/>
            <p:cNvSpPr/>
            <p:nvPr/>
          </p:nvSpPr>
          <p:spPr>
            <a:xfrm flipH="false" flipV="false" rot="0">
              <a:off x="0" y="0"/>
              <a:ext cx="4282440" cy="3708400"/>
            </a:xfrm>
            <a:custGeom>
              <a:avLst/>
              <a:gdLst/>
              <a:ahLst/>
              <a:cxnLst/>
              <a:rect r="r" b="b" t="t" l="l"/>
              <a:pathLst>
                <a:path h="3708400" w="4282440">
                  <a:moveTo>
                    <a:pt x="3211830" y="0"/>
                  </a:moveTo>
                  <a:lnTo>
                    <a:pt x="1070610" y="0"/>
                  </a:lnTo>
                  <a:lnTo>
                    <a:pt x="0" y="1854200"/>
                  </a:lnTo>
                  <a:lnTo>
                    <a:pt x="1070610" y="3708400"/>
                  </a:lnTo>
                  <a:lnTo>
                    <a:pt x="3211830" y="3708400"/>
                  </a:lnTo>
                  <a:lnTo>
                    <a:pt x="4282440" y="1854200"/>
                  </a:lnTo>
                  <a:close/>
                </a:path>
              </a:pathLst>
            </a:custGeom>
            <a:blipFill>
              <a:blip r:embed="rId9"/>
              <a:stretch>
                <a:fillRect l="-28803" t="0" r="-36074" b="-90400"/>
              </a:stretch>
            </a:blipFill>
          </p:spPr>
        </p:sp>
      </p:grpSp>
      <p:sp>
        <p:nvSpPr>
          <p:cNvPr name="TextBox 34" id="34"/>
          <p:cNvSpPr txBox="true"/>
          <p:nvPr/>
        </p:nvSpPr>
        <p:spPr>
          <a:xfrm rot="0">
            <a:off x="9801756" y="3227056"/>
            <a:ext cx="3290312" cy="1212364"/>
          </a:xfrm>
          <a:prstGeom prst="rect">
            <a:avLst/>
          </a:prstGeom>
        </p:spPr>
        <p:txBody>
          <a:bodyPr anchor="t" rtlCol="false" tIns="0" lIns="0" bIns="0" rIns="0">
            <a:spAutoFit/>
          </a:bodyPr>
          <a:lstStyle/>
          <a:p>
            <a:pPr algn="ctr">
              <a:lnSpc>
                <a:spcPts val="4817"/>
              </a:lnSpc>
            </a:pPr>
            <a:r>
              <a:rPr lang="en-US" sz="3440">
                <a:solidFill>
                  <a:srgbClr val="000000"/>
                </a:solidFill>
                <a:latin typeface="Montserrat Classic Bold"/>
              </a:rPr>
              <a:t>Bryan</a:t>
            </a:r>
          </a:p>
          <a:p>
            <a:pPr algn="ctr">
              <a:lnSpc>
                <a:spcPts val="4817"/>
              </a:lnSpc>
              <a:spcBef>
                <a:spcPct val="0"/>
              </a:spcBef>
            </a:pPr>
            <a:r>
              <a:rPr lang="en-US" sz="3440">
                <a:solidFill>
                  <a:srgbClr val="000000"/>
                </a:solidFill>
                <a:latin typeface="Montserrat Classic Bold"/>
              </a:rPr>
              <a:t>Y3 NTU CS</a:t>
            </a:r>
          </a:p>
        </p:txBody>
      </p:sp>
      <p:sp>
        <p:nvSpPr>
          <p:cNvPr name="TextBox 35" id="35"/>
          <p:cNvSpPr txBox="true"/>
          <p:nvPr/>
        </p:nvSpPr>
        <p:spPr>
          <a:xfrm rot="0">
            <a:off x="5141162" y="3247977"/>
            <a:ext cx="3290312" cy="1212364"/>
          </a:xfrm>
          <a:prstGeom prst="rect">
            <a:avLst/>
          </a:prstGeom>
        </p:spPr>
        <p:txBody>
          <a:bodyPr anchor="t" rtlCol="false" tIns="0" lIns="0" bIns="0" rIns="0">
            <a:spAutoFit/>
          </a:bodyPr>
          <a:lstStyle/>
          <a:p>
            <a:pPr algn="ctr">
              <a:lnSpc>
                <a:spcPts val="4817"/>
              </a:lnSpc>
            </a:pPr>
            <a:r>
              <a:rPr lang="en-US" sz="3440">
                <a:solidFill>
                  <a:srgbClr val="000000"/>
                </a:solidFill>
                <a:latin typeface="Montserrat Classic Bold"/>
              </a:rPr>
              <a:t>Jazlyn</a:t>
            </a:r>
          </a:p>
          <a:p>
            <a:pPr algn="ctr">
              <a:lnSpc>
                <a:spcPts val="4817"/>
              </a:lnSpc>
              <a:spcBef>
                <a:spcPct val="0"/>
              </a:spcBef>
            </a:pPr>
            <a:r>
              <a:rPr lang="en-US" sz="3440">
                <a:solidFill>
                  <a:srgbClr val="000000"/>
                </a:solidFill>
                <a:latin typeface="Montserrat Classic Bold"/>
              </a:rPr>
              <a:t>Y4 NTU IEM</a:t>
            </a:r>
          </a:p>
        </p:txBody>
      </p:sp>
      <p:sp>
        <p:nvSpPr>
          <p:cNvPr name="TextBox 36" id="36"/>
          <p:cNvSpPr txBox="true"/>
          <p:nvPr/>
        </p:nvSpPr>
        <p:spPr>
          <a:xfrm rot="0">
            <a:off x="4334617" y="7700217"/>
            <a:ext cx="3290312" cy="1212364"/>
          </a:xfrm>
          <a:prstGeom prst="rect">
            <a:avLst/>
          </a:prstGeom>
        </p:spPr>
        <p:txBody>
          <a:bodyPr anchor="t" rtlCol="false" tIns="0" lIns="0" bIns="0" rIns="0">
            <a:spAutoFit/>
          </a:bodyPr>
          <a:lstStyle/>
          <a:p>
            <a:pPr algn="ctr">
              <a:lnSpc>
                <a:spcPts val="4817"/>
              </a:lnSpc>
            </a:pPr>
            <a:r>
              <a:rPr lang="en-US" sz="3440">
                <a:solidFill>
                  <a:srgbClr val="000000"/>
                </a:solidFill>
                <a:latin typeface="Montserrat Classic Bold"/>
              </a:rPr>
              <a:t>Han</a:t>
            </a:r>
          </a:p>
          <a:p>
            <a:pPr algn="ctr">
              <a:lnSpc>
                <a:spcPts val="4817"/>
              </a:lnSpc>
              <a:spcBef>
                <a:spcPct val="0"/>
              </a:spcBef>
            </a:pPr>
            <a:r>
              <a:rPr lang="en-US" sz="3440">
                <a:solidFill>
                  <a:srgbClr val="000000"/>
                </a:solidFill>
                <a:latin typeface="Montserrat Classic Bold"/>
              </a:rPr>
              <a:t>Y3 NTU CS</a:t>
            </a:r>
          </a:p>
        </p:txBody>
      </p:sp>
      <p:sp>
        <p:nvSpPr>
          <p:cNvPr name="TextBox 37" id="37"/>
          <p:cNvSpPr txBox="true"/>
          <p:nvPr/>
        </p:nvSpPr>
        <p:spPr>
          <a:xfrm rot="0">
            <a:off x="7802153" y="8941647"/>
            <a:ext cx="3290312" cy="1208024"/>
          </a:xfrm>
          <a:prstGeom prst="rect">
            <a:avLst/>
          </a:prstGeom>
        </p:spPr>
        <p:txBody>
          <a:bodyPr anchor="t" rtlCol="false" tIns="0" lIns="0" bIns="0" rIns="0">
            <a:spAutoFit/>
          </a:bodyPr>
          <a:lstStyle/>
          <a:p>
            <a:pPr algn="ctr">
              <a:lnSpc>
                <a:spcPts val="4816"/>
              </a:lnSpc>
            </a:pPr>
            <a:r>
              <a:rPr lang="en-US" sz="3440">
                <a:solidFill>
                  <a:srgbClr val="000000"/>
                </a:solidFill>
                <a:latin typeface="Montserrat Classic Bold"/>
              </a:rPr>
              <a:t>Jeff</a:t>
            </a:r>
          </a:p>
          <a:p>
            <a:pPr algn="ctr">
              <a:lnSpc>
                <a:spcPts val="4816"/>
              </a:lnSpc>
              <a:spcBef>
                <a:spcPct val="0"/>
              </a:spcBef>
            </a:pPr>
            <a:r>
              <a:rPr lang="en-US" sz="3440">
                <a:solidFill>
                  <a:srgbClr val="000000"/>
                </a:solidFill>
                <a:latin typeface="Montserrat Classic Bold"/>
              </a:rPr>
              <a:t>Y3 NTU CS</a:t>
            </a:r>
          </a:p>
        </p:txBody>
      </p:sp>
      <p:grpSp>
        <p:nvGrpSpPr>
          <p:cNvPr name="Group 38" id="38"/>
          <p:cNvGrpSpPr/>
          <p:nvPr/>
        </p:nvGrpSpPr>
        <p:grpSpPr>
          <a:xfrm rot="0">
            <a:off x="11269689" y="4460341"/>
            <a:ext cx="3644760" cy="3132215"/>
            <a:chOff x="0" y="0"/>
            <a:chExt cx="812800" cy="698500"/>
          </a:xfrm>
        </p:grpSpPr>
        <p:sp>
          <p:nvSpPr>
            <p:cNvPr name="Freeform 39" id="39"/>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38B6FF"/>
            </a:solidFill>
          </p:spPr>
        </p:sp>
        <p:sp>
          <p:nvSpPr>
            <p:cNvPr name="TextBox 40" id="40"/>
            <p:cNvSpPr txBox="true"/>
            <p:nvPr/>
          </p:nvSpPr>
          <p:spPr>
            <a:xfrm>
              <a:off x="114300" y="-38100"/>
              <a:ext cx="584200" cy="736600"/>
            </a:xfrm>
            <a:prstGeom prst="rect">
              <a:avLst/>
            </a:prstGeom>
          </p:spPr>
          <p:txBody>
            <a:bodyPr anchor="ctr" rtlCol="false" tIns="50800" lIns="50800" bIns="50800" rIns="50800"/>
            <a:lstStyle/>
            <a:p>
              <a:pPr algn="ctr">
                <a:lnSpc>
                  <a:spcPts val="2659"/>
                </a:lnSpc>
              </a:pPr>
            </a:p>
          </p:txBody>
        </p:sp>
      </p:grpSp>
      <p:grpSp>
        <p:nvGrpSpPr>
          <p:cNvPr name="Group 41" id="41"/>
          <p:cNvGrpSpPr/>
          <p:nvPr/>
        </p:nvGrpSpPr>
        <p:grpSpPr>
          <a:xfrm rot="0">
            <a:off x="11494104" y="4634302"/>
            <a:ext cx="3195929" cy="2784293"/>
            <a:chOff x="0" y="0"/>
            <a:chExt cx="6350000" cy="5532120"/>
          </a:xfrm>
        </p:grpSpPr>
        <p:sp>
          <p:nvSpPr>
            <p:cNvPr name="Freeform 42" id="42"/>
            <p:cNvSpPr/>
            <p:nvPr/>
          </p:nvSpPr>
          <p:spPr>
            <a:xfrm flipH="false" flipV="false" rot="0">
              <a:off x="0" y="0"/>
              <a:ext cx="6350000" cy="5532120"/>
            </a:xfrm>
            <a:custGeom>
              <a:avLst/>
              <a:gdLst/>
              <a:ahLst/>
              <a:cxnLst/>
              <a:rect r="r" b="b" t="t" l="l"/>
              <a:pathLst>
                <a:path h="5532120" w="6350000">
                  <a:moveTo>
                    <a:pt x="4762500" y="0"/>
                  </a:moveTo>
                  <a:lnTo>
                    <a:pt x="1587500" y="0"/>
                  </a:lnTo>
                  <a:lnTo>
                    <a:pt x="0" y="2766060"/>
                  </a:lnTo>
                  <a:lnTo>
                    <a:pt x="1587500" y="5532120"/>
                  </a:lnTo>
                  <a:lnTo>
                    <a:pt x="4762500" y="5532120"/>
                  </a:lnTo>
                  <a:lnTo>
                    <a:pt x="6350000" y="2766060"/>
                  </a:lnTo>
                  <a:lnTo>
                    <a:pt x="4762500" y="0"/>
                  </a:lnTo>
                  <a:close/>
                  <a:moveTo>
                    <a:pt x="4676140" y="5382260"/>
                  </a:moveTo>
                  <a:lnTo>
                    <a:pt x="1673860" y="5382260"/>
                  </a:lnTo>
                  <a:lnTo>
                    <a:pt x="172720" y="2766060"/>
                  </a:lnTo>
                  <a:lnTo>
                    <a:pt x="1673860" y="149860"/>
                  </a:lnTo>
                  <a:lnTo>
                    <a:pt x="4676140" y="149860"/>
                  </a:lnTo>
                  <a:lnTo>
                    <a:pt x="6177280" y="2766060"/>
                  </a:lnTo>
                  <a:lnTo>
                    <a:pt x="4676140" y="5382260"/>
                  </a:lnTo>
                  <a:close/>
                </a:path>
              </a:pathLst>
            </a:custGeom>
            <a:solidFill>
              <a:srgbClr val="FFFFFF"/>
            </a:solidFill>
          </p:spPr>
        </p:sp>
      </p:grpSp>
      <p:grpSp>
        <p:nvGrpSpPr>
          <p:cNvPr name="Group 43" id="43"/>
          <p:cNvGrpSpPr>
            <a:grpSpLocks noChangeAspect="true"/>
          </p:cNvGrpSpPr>
          <p:nvPr/>
        </p:nvGrpSpPr>
        <p:grpSpPr>
          <a:xfrm rot="0">
            <a:off x="11659438" y="4785855"/>
            <a:ext cx="2865262" cy="2481188"/>
            <a:chOff x="0" y="0"/>
            <a:chExt cx="4282440" cy="3708400"/>
          </a:xfrm>
        </p:grpSpPr>
        <p:sp>
          <p:nvSpPr>
            <p:cNvPr name="Freeform 44" id="44"/>
            <p:cNvSpPr/>
            <p:nvPr/>
          </p:nvSpPr>
          <p:spPr>
            <a:xfrm flipH="false" flipV="false" rot="0">
              <a:off x="0" y="0"/>
              <a:ext cx="4282440" cy="3708400"/>
            </a:xfrm>
            <a:custGeom>
              <a:avLst/>
              <a:gdLst/>
              <a:ahLst/>
              <a:cxnLst/>
              <a:rect r="r" b="b" t="t" l="l"/>
              <a:pathLst>
                <a:path h="3708400" w="4282440">
                  <a:moveTo>
                    <a:pt x="3211830" y="0"/>
                  </a:moveTo>
                  <a:lnTo>
                    <a:pt x="1070610" y="0"/>
                  </a:lnTo>
                  <a:lnTo>
                    <a:pt x="0" y="1854200"/>
                  </a:lnTo>
                  <a:lnTo>
                    <a:pt x="1070610" y="3708400"/>
                  </a:lnTo>
                  <a:lnTo>
                    <a:pt x="3211830" y="3708400"/>
                  </a:lnTo>
                  <a:lnTo>
                    <a:pt x="4282440" y="1854200"/>
                  </a:lnTo>
                  <a:close/>
                </a:path>
              </a:pathLst>
            </a:custGeom>
            <a:blipFill>
              <a:blip r:embed="rId10"/>
              <a:stretch>
                <a:fillRect l="-3915" t="-14844" r="-8948" b="-15490"/>
              </a:stretch>
            </a:blipFill>
          </p:spPr>
        </p:sp>
      </p:grpSp>
      <p:sp>
        <p:nvSpPr>
          <p:cNvPr name="TextBox 45" id="45"/>
          <p:cNvSpPr txBox="true"/>
          <p:nvPr/>
        </p:nvSpPr>
        <p:spPr>
          <a:xfrm rot="0">
            <a:off x="11446913" y="7596553"/>
            <a:ext cx="3290312" cy="1212364"/>
          </a:xfrm>
          <a:prstGeom prst="rect">
            <a:avLst/>
          </a:prstGeom>
        </p:spPr>
        <p:txBody>
          <a:bodyPr anchor="t" rtlCol="false" tIns="0" lIns="0" bIns="0" rIns="0">
            <a:spAutoFit/>
          </a:bodyPr>
          <a:lstStyle/>
          <a:p>
            <a:pPr algn="ctr">
              <a:lnSpc>
                <a:spcPts val="4817"/>
              </a:lnSpc>
            </a:pPr>
            <a:r>
              <a:rPr lang="en-US" sz="3440">
                <a:solidFill>
                  <a:srgbClr val="000000"/>
                </a:solidFill>
                <a:latin typeface="Montserrat Classic Bold"/>
              </a:rPr>
              <a:t>Mandfred</a:t>
            </a:r>
          </a:p>
          <a:p>
            <a:pPr algn="ctr">
              <a:lnSpc>
                <a:spcPts val="4817"/>
              </a:lnSpc>
              <a:spcBef>
                <a:spcPct val="0"/>
              </a:spcBef>
            </a:pPr>
            <a:r>
              <a:rPr lang="en-US" sz="3440">
                <a:solidFill>
                  <a:srgbClr val="000000"/>
                </a:solidFill>
                <a:latin typeface="Montserrat Classic Bold"/>
              </a:rPr>
              <a:t>Y3 NTU CS</a:t>
            </a:r>
          </a:p>
        </p:txBody>
      </p:sp>
      <p:sp>
        <p:nvSpPr>
          <p:cNvPr name="TextBox 46" id="46"/>
          <p:cNvSpPr txBox="true"/>
          <p:nvPr/>
        </p:nvSpPr>
        <p:spPr>
          <a:xfrm rot="0">
            <a:off x="8431474" y="4072833"/>
            <a:ext cx="1657800" cy="887095"/>
          </a:xfrm>
          <a:prstGeom prst="rect">
            <a:avLst/>
          </a:prstGeom>
        </p:spPr>
        <p:txBody>
          <a:bodyPr anchor="t" rtlCol="false" tIns="0" lIns="0" bIns="0" rIns="0">
            <a:spAutoFit/>
          </a:bodyPr>
          <a:lstStyle/>
          <a:p>
            <a:pPr algn="ctr">
              <a:lnSpc>
                <a:spcPts val="7279"/>
              </a:lnSpc>
            </a:pPr>
            <a:r>
              <a:rPr lang="en-US" sz="5199">
                <a:solidFill>
                  <a:srgbClr val="000000"/>
                </a:solidFill>
                <a:latin typeface="Canva Sans Bold"/>
              </a:rPr>
              <a:t>QnA</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291458">
            <a:off x="14642159" y="-7232502"/>
            <a:ext cx="15191719" cy="15191719"/>
          </a:xfrm>
          <a:custGeom>
            <a:avLst/>
            <a:gdLst/>
            <a:ahLst/>
            <a:cxnLst/>
            <a:rect r="r" b="b" t="t" l="l"/>
            <a:pathLst>
              <a:path h="15191719" w="15191719">
                <a:moveTo>
                  <a:pt x="0" y="0"/>
                </a:moveTo>
                <a:lnTo>
                  <a:pt x="15191719" y="0"/>
                </a:lnTo>
                <a:lnTo>
                  <a:pt x="15191719" y="15191719"/>
                </a:lnTo>
                <a:lnTo>
                  <a:pt x="0" y="1519171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5291458">
            <a:off x="-11545878" y="2327783"/>
            <a:ext cx="15191719" cy="15191719"/>
          </a:xfrm>
          <a:custGeom>
            <a:avLst/>
            <a:gdLst/>
            <a:ahLst/>
            <a:cxnLst/>
            <a:rect r="r" b="b" t="t" l="l"/>
            <a:pathLst>
              <a:path h="15191719" w="15191719">
                <a:moveTo>
                  <a:pt x="0" y="0"/>
                </a:moveTo>
                <a:lnTo>
                  <a:pt x="15191719" y="0"/>
                </a:lnTo>
                <a:lnTo>
                  <a:pt x="15191719" y="15191719"/>
                </a:lnTo>
                <a:lnTo>
                  <a:pt x="0" y="1519171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3098001" y="3848234"/>
            <a:ext cx="12091998" cy="2323831"/>
          </a:xfrm>
          <a:prstGeom prst="rect">
            <a:avLst/>
          </a:prstGeom>
        </p:spPr>
        <p:txBody>
          <a:bodyPr anchor="t" rtlCol="false" tIns="0" lIns="0" bIns="0" rIns="0">
            <a:spAutoFit/>
          </a:bodyPr>
          <a:lstStyle/>
          <a:p>
            <a:pPr algn="ctr">
              <a:lnSpc>
                <a:spcPts val="18914"/>
              </a:lnSpc>
              <a:spcBef>
                <a:spcPct val="0"/>
              </a:spcBef>
            </a:pPr>
            <a:r>
              <a:rPr lang="en-US" sz="13510">
                <a:solidFill>
                  <a:srgbClr val="314FDD"/>
                </a:solidFill>
                <a:latin typeface="Montserrat Classic Bold"/>
              </a:rPr>
              <a:t>THANK YOU</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291458">
            <a:off x="14642159" y="-7232502"/>
            <a:ext cx="15191719" cy="15191719"/>
          </a:xfrm>
          <a:custGeom>
            <a:avLst/>
            <a:gdLst/>
            <a:ahLst/>
            <a:cxnLst/>
            <a:rect r="r" b="b" t="t" l="l"/>
            <a:pathLst>
              <a:path h="15191719" w="15191719">
                <a:moveTo>
                  <a:pt x="0" y="0"/>
                </a:moveTo>
                <a:lnTo>
                  <a:pt x="15191719" y="0"/>
                </a:lnTo>
                <a:lnTo>
                  <a:pt x="15191719" y="15191719"/>
                </a:lnTo>
                <a:lnTo>
                  <a:pt x="0" y="1519171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5291458">
            <a:off x="-11545878" y="2327783"/>
            <a:ext cx="15191719" cy="15191719"/>
          </a:xfrm>
          <a:custGeom>
            <a:avLst/>
            <a:gdLst/>
            <a:ahLst/>
            <a:cxnLst/>
            <a:rect r="r" b="b" t="t" l="l"/>
            <a:pathLst>
              <a:path h="15191719" w="15191719">
                <a:moveTo>
                  <a:pt x="0" y="0"/>
                </a:moveTo>
                <a:lnTo>
                  <a:pt x="15191719" y="0"/>
                </a:lnTo>
                <a:lnTo>
                  <a:pt x="15191719" y="15191719"/>
                </a:lnTo>
                <a:lnTo>
                  <a:pt x="0" y="1519171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2314159" y="3907155"/>
            <a:ext cx="12091998" cy="1236345"/>
          </a:xfrm>
          <a:prstGeom prst="rect">
            <a:avLst/>
          </a:prstGeom>
        </p:spPr>
        <p:txBody>
          <a:bodyPr anchor="t" rtlCol="false" tIns="0" lIns="0" bIns="0" rIns="0">
            <a:spAutoFit/>
          </a:bodyPr>
          <a:lstStyle/>
          <a:p>
            <a:pPr algn="ctr">
              <a:lnSpc>
                <a:spcPts val="10080"/>
              </a:lnSpc>
              <a:spcBef>
                <a:spcPct val="0"/>
              </a:spcBef>
            </a:pPr>
            <a:r>
              <a:rPr lang="en-US" sz="7200">
                <a:solidFill>
                  <a:srgbClr val="314FDD"/>
                </a:solidFill>
                <a:latin typeface="Montserrat Classic Bold"/>
              </a:rPr>
              <a:t>APPENDIX A : TECH</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9558381" y="1043992"/>
            <a:ext cx="2664098" cy="2289459"/>
            <a:chOff x="0" y="0"/>
            <a:chExt cx="812800" cy="698500"/>
          </a:xfrm>
        </p:grpSpPr>
        <p:sp>
          <p:nvSpPr>
            <p:cNvPr name="Freeform 3" id="3"/>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38B6FF"/>
            </a:solidFill>
          </p:spPr>
        </p:sp>
        <p:sp>
          <p:nvSpPr>
            <p:cNvPr name="TextBox 4" id="4"/>
            <p:cNvSpPr txBox="true"/>
            <p:nvPr/>
          </p:nvSpPr>
          <p:spPr>
            <a:xfrm>
              <a:off x="114300" y="-38100"/>
              <a:ext cx="584200" cy="73660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9722415" y="1171147"/>
            <a:ext cx="2336030" cy="2035149"/>
            <a:chOff x="0" y="0"/>
            <a:chExt cx="6350000" cy="5532120"/>
          </a:xfrm>
        </p:grpSpPr>
        <p:sp>
          <p:nvSpPr>
            <p:cNvPr name="Freeform 6" id="6"/>
            <p:cNvSpPr/>
            <p:nvPr/>
          </p:nvSpPr>
          <p:spPr>
            <a:xfrm flipH="false" flipV="false" rot="0">
              <a:off x="0" y="0"/>
              <a:ext cx="6350000" cy="5532120"/>
            </a:xfrm>
            <a:custGeom>
              <a:avLst/>
              <a:gdLst/>
              <a:ahLst/>
              <a:cxnLst/>
              <a:rect r="r" b="b" t="t" l="l"/>
              <a:pathLst>
                <a:path h="5532120" w="6350000">
                  <a:moveTo>
                    <a:pt x="4762500" y="0"/>
                  </a:moveTo>
                  <a:lnTo>
                    <a:pt x="1587500" y="0"/>
                  </a:lnTo>
                  <a:lnTo>
                    <a:pt x="0" y="2766060"/>
                  </a:lnTo>
                  <a:lnTo>
                    <a:pt x="1587500" y="5532120"/>
                  </a:lnTo>
                  <a:lnTo>
                    <a:pt x="4762500" y="5532120"/>
                  </a:lnTo>
                  <a:lnTo>
                    <a:pt x="6350000" y="2766060"/>
                  </a:lnTo>
                  <a:lnTo>
                    <a:pt x="4762500" y="0"/>
                  </a:lnTo>
                  <a:close/>
                  <a:moveTo>
                    <a:pt x="4676140" y="5382260"/>
                  </a:moveTo>
                  <a:lnTo>
                    <a:pt x="1673860" y="5382260"/>
                  </a:lnTo>
                  <a:lnTo>
                    <a:pt x="172720" y="2766060"/>
                  </a:lnTo>
                  <a:lnTo>
                    <a:pt x="1673860" y="149860"/>
                  </a:lnTo>
                  <a:lnTo>
                    <a:pt x="4676140" y="149860"/>
                  </a:lnTo>
                  <a:lnTo>
                    <a:pt x="6177280" y="2766060"/>
                  </a:lnTo>
                  <a:lnTo>
                    <a:pt x="4676140" y="5382260"/>
                  </a:lnTo>
                  <a:close/>
                </a:path>
              </a:pathLst>
            </a:custGeom>
            <a:solidFill>
              <a:srgbClr val="FFFFFF"/>
            </a:solidFill>
          </p:spPr>
        </p:sp>
      </p:grpSp>
      <p:grpSp>
        <p:nvGrpSpPr>
          <p:cNvPr name="Group 7" id="7"/>
          <p:cNvGrpSpPr>
            <a:grpSpLocks noChangeAspect="true"/>
          </p:cNvGrpSpPr>
          <p:nvPr/>
        </p:nvGrpSpPr>
        <p:grpSpPr>
          <a:xfrm rot="0">
            <a:off x="9843263" y="1281923"/>
            <a:ext cx="2094332" cy="1813597"/>
            <a:chOff x="0" y="0"/>
            <a:chExt cx="4282440" cy="3708400"/>
          </a:xfrm>
        </p:grpSpPr>
        <p:sp>
          <p:nvSpPr>
            <p:cNvPr name="Freeform 8" id="8"/>
            <p:cNvSpPr/>
            <p:nvPr/>
          </p:nvSpPr>
          <p:spPr>
            <a:xfrm flipH="false" flipV="false" rot="0">
              <a:off x="0" y="0"/>
              <a:ext cx="4282440" cy="3708400"/>
            </a:xfrm>
            <a:custGeom>
              <a:avLst/>
              <a:gdLst/>
              <a:ahLst/>
              <a:cxnLst/>
              <a:rect r="r" b="b" t="t" l="l"/>
              <a:pathLst>
                <a:path h="3708400" w="4282440">
                  <a:moveTo>
                    <a:pt x="3211830" y="0"/>
                  </a:moveTo>
                  <a:lnTo>
                    <a:pt x="1070610" y="0"/>
                  </a:lnTo>
                  <a:lnTo>
                    <a:pt x="0" y="1854200"/>
                  </a:lnTo>
                  <a:lnTo>
                    <a:pt x="1070610" y="3708400"/>
                  </a:lnTo>
                  <a:lnTo>
                    <a:pt x="3211830" y="3708400"/>
                  </a:lnTo>
                  <a:lnTo>
                    <a:pt x="4282440" y="1854200"/>
                  </a:lnTo>
                  <a:close/>
                </a:path>
              </a:pathLst>
            </a:custGeom>
            <a:blipFill>
              <a:blip r:embed="rId2"/>
              <a:stretch>
                <a:fillRect l="-13702" t="-18073" r="-22371" b="-39064"/>
              </a:stretch>
            </a:blipFill>
          </p:spPr>
        </p:sp>
      </p:grpSp>
      <p:grpSp>
        <p:nvGrpSpPr>
          <p:cNvPr name="Group 9" id="9"/>
          <p:cNvGrpSpPr/>
          <p:nvPr/>
        </p:nvGrpSpPr>
        <p:grpSpPr>
          <a:xfrm rot="0">
            <a:off x="8962771" y="4099118"/>
            <a:ext cx="2664098" cy="2289459"/>
            <a:chOff x="0" y="0"/>
            <a:chExt cx="812800" cy="698500"/>
          </a:xfrm>
        </p:grpSpPr>
        <p:sp>
          <p:nvSpPr>
            <p:cNvPr name="Freeform 10" id="10"/>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38B6FF"/>
            </a:solidFill>
          </p:spPr>
        </p:sp>
        <p:sp>
          <p:nvSpPr>
            <p:cNvPr name="TextBox 11" id="11"/>
            <p:cNvSpPr txBox="true"/>
            <p:nvPr/>
          </p:nvSpPr>
          <p:spPr>
            <a:xfrm>
              <a:off x="114300" y="-38100"/>
              <a:ext cx="584200" cy="736600"/>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9126805" y="4226273"/>
            <a:ext cx="2336030" cy="2035149"/>
            <a:chOff x="0" y="0"/>
            <a:chExt cx="6350000" cy="5532120"/>
          </a:xfrm>
        </p:grpSpPr>
        <p:sp>
          <p:nvSpPr>
            <p:cNvPr name="Freeform 13" id="13"/>
            <p:cNvSpPr/>
            <p:nvPr/>
          </p:nvSpPr>
          <p:spPr>
            <a:xfrm flipH="false" flipV="false" rot="0">
              <a:off x="0" y="0"/>
              <a:ext cx="6350000" cy="5532120"/>
            </a:xfrm>
            <a:custGeom>
              <a:avLst/>
              <a:gdLst/>
              <a:ahLst/>
              <a:cxnLst/>
              <a:rect r="r" b="b" t="t" l="l"/>
              <a:pathLst>
                <a:path h="5532120" w="6350000">
                  <a:moveTo>
                    <a:pt x="4762500" y="0"/>
                  </a:moveTo>
                  <a:lnTo>
                    <a:pt x="1587500" y="0"/>
                  </a:lnTo>
                  <a:lnTo>
                    <a:pt x="0" y="2766060"/>
                  </a:lnTo>
                  <a:lnTo>
                    <a:pt x="1587500" y="5532120"/>
                  </a:lnTo>
                  <a:lnTo>
                    <a:pt x="4762500" y="5532120"/>
                  </a:lnTo>
                  <a:lnTo>
                    <a:pt x="6350000" y="2766060"/>
                  </a:lnTo>
                  <a:lnTo>
                    <a:pt x="4762500" y="0"/>
                  </a:lnTo>
                  <a:close/>
                  <a:moveTo>
                    <a:pt x="4676140" y="5382260"/>
                  </a:moveTo>
                  <a:lnTo>
                    <a:pt x="1673860" y="5382260"/>
                  </a:lnTo>
                  <a:lnTo>
                    <a:pt x="172720" y="2766060"/>
                  </a:lnTo>
                  <a:lnTo>
                    <a:pt x="1673860" y="149860"/>
                  </a:lnTo>
                  <a:lnTo>
                    <a:pt x="4676140" y="149860"/>
                  </a:lnTo>
                  <a:lnTo>
                    <a:pt x="6177280" y="2766060"/>
                  </a:lnTo>
                  <a:lnTo>
                    <a:pt x="4676140" y="5382260"/>
                  </a:lnTo>
                  <a:close/>
                </a:path>
              </a:pathLst>
            </a:custGeom>
            <a:solidFill>
              <a:srgbClr val="FFFFFF"/>
            </a:solidFill>
          </p:spPr>
        </p:sp>
      </p:grpSp>
      <p:grpSp>
        <p:nvGrpSpPr>
          <p:cNvPr name="Group 14" id="14"/>
          <p:cNvGrpSpPr>
            <a:grpSpLocks noChangeAspect="true"/>
          </p:cNvGrpSpPr>
          <p:nvPr/>
        </p:nvGrpSpPr>
        <p:grpSpPr>
          <a:xfrm rot="0">
            <a:off x="9247653" y="4337049"/>
            <a:ext cx="2094332" cy="1813597"/>
            <a:chOff x="0" y="0"/>
            <a:chExt cx="4282440" cy="3708400"/>
          </a:xfrm>
        </p:grpSpPr>
        <p:sp>
          <p:nvSpPr>
            <p:cNvPr name="Freeform 15" id="15"/>
            <p:cNvSpPr/>
            <p:nvPr/>
          </p:nvSpPr>
          <p:spPr>
            <a:xfrm flipH="false" flipV="false" rot="0">
              <a:off x="0" y="0"/>
              <a:ext cx="4282440" cy="3708400"/>
            </a:xfrm>
            <a:custGeom>
              <a:avLst/>
              <a:gdLst/>
              <a:ahLst/>
              <a:cxnLst/>
              <a:rect r="r" b="b" t="t" l="l"/>
              <a:pathLst>
                <a:path h="3708400" w="4282440">
                  <a:moveTo>
                    <a:pt x="3211830" y="0"/>
                  </a:moveTo>
                  <a:lnTo>
                    <a:pt x="1070610" y="0"/>
                  </a:lnTo>
                  <a:lnTo>
                    <a:pt x="0" y="1854200"/>
                  </a:lnTo>
                  <a:lnTo>
                    <a:pt x="1070610" y="3708400"/>
                  </a:lnTo>
                  <a:lnTo>
                    <a:pt x="3211830" y="3708400"/>
                  </a:lnTo>
                  <a:lnTo>
                    <a:pt x="4282440" y="1854200"/>
                  </a:lnTo>
                  <a:close/>
                </a:path>
              </a:pathLst>
            </a:custGeom>
            <a:blipFill>
              <a:blip r:embed="rId3"/>
              <a:stretch>
                <a:fillRect l="-5313" t="-18073" r="-2237" b="-6125"/>
              </a:stretch>
            </a:blipFill>
          </p:spPr>
        </p:sp>
      </p:grpSp>
      <p:grpSp>
        <p:nvGrpSpPr>
          <p:cNvPr name="Group 16" id="16"/>
          <p:cNvGrpSpPr/>
          <p:nvPr/>
        </p:nvGrpSpPr>
        <p:grpSpPr>
          <a:xfrm rot="0">
            <a:off x="12964992" y="1028700"/>
            <a:ext cx="2664098" cy="2289459"/>
            <a:chOff x="0" y="0"/>
            <a:chExt cx="812800" cy="698500"/>
          </a:xfrm>
        </p:grpSpPr>
        <p:sp>
          <p:nvSpPr>
            <p:cNvPr name="Freeform 17" id="17"/>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38B6FF"/>
            </a:solidFill>
          </p:spPr>
        </p:sp>
        <p:sp>
          <p:nvSpPr>
            <p:cNvPr name="TextBox 18" id="18"/>
            <p:cNvSpPr txBox="true"/>
            <p:nvPr/>
          </p:nvSpPr>
          <p:spPr>
            <a:xfrm>
              <a:off x="114300" y="-38100"/>
              <a:ext cx="584200" cy="736600"/>
            </a:xfrm>
            <a:prstGeom prst="rect">
              <a:avLst/>
            </a:prstGeom>
          </p:spPr>
          <p:txBody>
            <a:bodyPr anchor="ctr" rtlCol="false" tIns="50800" lIns="50800" bIns="50800" rIns="50800"/>
            <a:lstStyle/>
            <a:p>
              <a:pPr algn="ctr">
                <a:lnSpc>
                  <a:spcPts val="2659"/>
                </a:lnSpc>
              </a:pPr>
            </a:p>
          </p:txBody>
        </p:sp>
      </p:grpSp>
      <p:grpSp>
        <p:nvGrpSpPr>
          <p:cNvPr name="Group 19" id="19"/>
          <p:cNvGrpSpPr/>
          <p:nvPr/>
        </p:nvGrpSpPr>
        <p:grpSpPr>
          <a:xfrm rot="0">
            <a:off x="13129026" y="1155855"/>
            <a:ext cx="2336030" cy="2035149"/>
            <a:chOff x="0" y="0"/>
            <a:chExt cx="6350000" cy="5532120"/>
          </a:xfrm>
        </p:grpSpPr>
        <p:sp>
          <p:nvSpPr>
            <p:cNvPr name="Freeform 20" id="20"/>
            <p:cNvSpPr/>
            <p:nvPr/>
          </p:nvSpPr>
          <p:spPr>
            <a:xfrm flipH="false" flipV="false" rot="0">
              <a:off x="0" y="0"/>
              <a:ext cx="6350000" cy="5532120"/>
            </a:xfrm>
            <a:custGeom>
              <a:avLst/>
              <a:gdLst/>
              <a:ahLst/>
              <a:cxnLst/>
              <a:rect r="r" b="b" t="t" l="l"/>
              <a:pathLst>
                <a:path h="5532120" w="6350000">
                  <a:moveTo>
                    <a:pt x="4762500" y="0"/>
                  </a:moveTo>
                  <a:lnTo>
                    <a:pt x="1587500" y="0"/>
                  </a:lnTo>
                  <a:lnTo>
                    <a:pt x="0" y="2766060"/>
                  </a:lnTo>
                  <a:lnTo>
                    <a:pt x="1587500" y="5532120"/>
                  </a:lnTo>
                  <a:lnTo>
                    <a:pt x="4762500" y="5532120"/>
                  </a:lnTo>
                  <a:lnTo>
                    <a:pt x="6350000" y="2766060"/>
                  </a:lnTo>
                  <a:lnTo>
                    <a:pt x="4762500" y="0"/>
                  </a:lnTo>
                  <a:close/>
                  <a:moveTo>
                    <a:pt x="4676140" y="5382260"/>
                  </a:moveTo>
                  <a:lnTo>
                    <a:pt x="1673860" y="5382260"/>
                  </a:lnTo>
                  <a:lnTo>
                    <a:pt x="172720" y="2766060"/>
                  </a:lnTo>
                  <a:lnTo>
                    <a:pt x="1673860" y="149860"/>
                  </a:lnTo>
                  <a:lnTo>
                    <a:pt x="4676140" y="149860"/>
                  </a:lnTo>
                  <a:lnTo>
                    <a:pt x="6177280" y="2766060"/>
                  </a:lnTo>
                  <a:lnTo>
                    <a:pt x="4676140" y="5382260"/>
                  </a:lnTo>
                  <a:close/>
                </a:path>
              </a:pathLst>
            </a:custGeom>
            <a:solidFill>
              <a:srgbClr val="FFFFFF"/>
            </a:solidFill>
          </p:spPr>
        </p:sp>
      </p:grpSp>
      <p:grpSp>
        <p:nvGrpSpPr>
          <p:cNvPr name="Group 21" id="21"/>
          <p:cNvGrpSpPr>
            <a:grpSpLocks noChangeAspect="true"/>
          </p:cNvGrpSpPr>
          <p:nvPr/>
        </p:nvGrpSpPr>
        <p:grpSpPr>
          <a:xfrm rot="0">
            <a:off x="13249874" y="1266631"/>
            <a:ext cx="2094332" cy="1813597"/>
            <a:chOff x="0" y="0"/>
            <a:chExt cx="4282440" cy="3708400"/>
          </a:xfrm>
        </p:grpSpPr>
        <p:sp>
          <p:nvSpPr>
            <p:cNvPr name="Freeform 22" id="22"/>
            <p:cNvSpPr/>
            <p:nvPr/>
          </p:nvSpPr>
          <p:spPr>
            <a:xfrm flipH="false" flipV="false" rot="0">
              <a:off x="0" y="0"/>
              <a:ext cx="4282440" cy="3708400"/>
            </a:xfrm>
            <a:custGeom>
              <a:avLst/>
              <a:gdLst/>
              <a:ahLst/>
              <a:cxnLst/>
              <a:rect r="r" b="b" t="t" l="l"/>
              <a:pathLst>
                <a:path h="3708400" w="4282440">
                  <a:moveTo>
                    <a:pt x="3211830" y="0"/>
                  </a:moveTo>
                  <a:lnTo>
                    <a:pt x="1070610" y="0"/>
                  </a:lnTo>
                  <a:lnTo>
                    <a:pt x="0" y="1854200"/>
                  </a:lnTo>
                  <a:lnTo>
                    <a:pt x="1070610" y="3708400"/>
                  </a:lnTo>
                  <a:lnTo>
                    <a:pt x="3211830" y="3708400"/>
                  </a:lnTo>
                  <a:lnTo>
                    <a:pt x="4282440" y="1854200"/>
                  </a:lnTo>
                  <a:close/>
                </a:path>
              </a:pathLst>
            </a:custGeom>
            <a:blipFill>
              <a:blip r:embed="rId4"/>
              <a:stretch>
                <a:fillRect l="0" t="-7739" r="0" b="-7739"/>
              </a:stretch>
            </a:blipFill>
          </p:spPr>
        </p:sp>
      </p:grpSp>
      <p:grpSp>
        <p:nvGrpSpPr>
          <p:cNvPr name="Group 23" id="23"/>
          <p:cNvGrpSpPr/>
          <p:nvPr/>
        </p:nvGrpSpPr>
        <p:grpSpPr>
          <a:xfrm rot="0">
            <a:off x="11497328" y="5550909"/>
            <a:ext cx="2664098" cy="2289459"/>
            <a:chOff x="0" y="0"/>
            <a:chExt cx="812800" cy="698500"/>
          </a:xfrm>
        </p:grpSpPr>
        <p:sp>
          <p:nvSpPr>
            <p:cNvPr name="Freeform 24" id="24"/>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38B6FF"/>
            </a:solidFill>
          </p:spPr>
        </p:sp>
        <p:sp>
          <p:nvSpPr>
            <p:cNvPr name="TextBox 25" id="25"/>
            <p:cNvSpPr txBox="true"/>
            <p:nvPr/>
          </p:nvSpPr>
          <p:spPr>
            <a:xfrm>
              <a:off x="114300" y="-38100"/>
              <a:ext cx="584200" cy="736600"/>
            </a:xfrm>
            <a:prstGeom prst="rect">
              <a:avLst/>
            </a:prstGeom>
          </p:spPr>
          <p:txBody>
            <a:bodyPr anchor="ctr" rtlCol="false" tIns="50800" lIns="50800" bIns="50800" rIns="50800"/>
            <a:lstStyle/>
            <a:p>
              <a:pPr algn="ctr">
                <a:lnSpc>
                  <a:spcPts val="2659"/>
                </a:lnSpc>
              </a:pPr>
            </a:p>
          </p:txBody>
        </p:sp>
      </p:grpSp>
      <p:grpSp>
        <p:nvGrpSpPr>
          <p:cNvPr name="Group 26" id="26"/>
          <p:cNvGrpSpPr/>
          <p:nvPr/>
        </p:nvGrpSpPr>
        <p:grpSpPr>
          <a:xfrm rot="0">
            <a:off x="11661363" y="5678064"/>
            <a:ext cx="2336030" cy="2035149"/>
            <a:chOff x="0" y="0"/>
            <a:chExt cx="6350000" cy="5532120"/>
          </a:xfrm>
        </p:grpSpPr>
        <p:sp>
          <p:nvSpPr>
            <p:cNvPr name="Freeform 27" id="27"/>
            <p:cNvSpPr/>
            <p:nvPr/>
          </p:nvSpPr>
          <p:spPr>
            <a:xfrm flipH="false" flipV="false" rot="0">
              <a:off x="0" y="0"/>
              <a:ext cx="6350000" cy="5532120"/>
            </a:xfrm>
            <a:custGeom>
              <a:avLst/>
              <a:gdLst/>
              <a:ahLst/>
              <a:cxnLst/>
              <a:rect r="r" b="b" t="t" l="l"/>
              <a:pathLst>
                <a:path h="5532120" w="6350000">
                  <a:moveTo>
                    <a:pt x="4762500" y="0"/>
                  </a:moveTo>
                  <a:lnTo>
                    <a:pt x="1587500" y="0"/>
                  </a:lnTo>
                  <a:lnTo>
                    <a:pt x="0" y="2766060"/>
                  </a:lnTo>
                  <a:lnTo>
                    <a:pt x="1587500" y="5532120"/>
                  </a:lnTo>
                  <a:lnTo>
                    <a:pt x="4762500" y="5532120"/>
                  </a:lnTo>
                  <a:lnTo>
                    <a:pt x="6350000" y="2766060"/>
                  </a:lnTo>
                  <a:lnTo>
                    <a:pt x="4762500" y="0"/>
                  </a:lnTo>
                  <a:close/>
                  <a:moveTo>
                    <a:pt x="4676140" y="5382260"/>
                  </a:moveTo>
                  <a:lnTo>
                    <a:pt x="1673860" y="5382260"/>
                  </a:lnTo>
                  <a:lnTo>
                    <a:pt x="172720" y="2766060"/>
                  </a:lnTo>
                  <a:lnTo>
                    <a:pt x="1673860" y="149860"/>
                  </a:lnTo>
                  <a:lnTo>
                    <a:pt x="4676140" y="149860"/>
                  </a:lnTo>
                  <a:lnTo>
                    <a:pt x="6177280" y="2766060"/>
                  </a:lnTo>
                  <a:lnTo>
                    <a:pt x="4676140" y="5382260"/>
                  </a:lnTo>
                  <a:close/>
                </a:path>
              </a:pathLst>
            </a:custGeom>
            <a:solidFill>
              <a:srgbClr val="FFFFFF"/>
            </a:solidFill>
          </p:spPr>
        </p:sp>
      </p:grpSp>
      <p:grpSp>
        <p:nvGrpSpPr>
          <p:cNvPr name="Group 28" id="28"/>
          <p:cNvGrpSpPr>
            <a:grpSpLocks noChangeAspect="true"/>
          </p:cNvGrpSpPr>
          <p:nvPr/>
        </p:nvGrpSpPr>
        <p:grpSpPr>
          <a:xfrm rot="0">
            <a:off x="11782211" y="5788840"/>
            <a:ext cx="2094332" cy="1813597"/>
            <a:chOff x="0" y="0"/>
            <a:chExt cx="4282440" cy="3708400"/>
          </a:xfrm>
        </p:grpSpPr>
        <p:sp>
          <p:nvSpPr>
            <p:cNvPr name="Freeform 29" id="29"/>
            <p:cNvSpPr/>
            <p:nvPr/>
          </p:nvSpPr>
          <p:spPr>
            <a:xfrm flipH="false" flipV="false" rot="0">
              <a:off x="0" y="0"/>
              <a:ext cx="4282440" cy="3708400"/>
            </a:xfrm>
            <a:custGeom>
              <a:avLst/>
              <a:gdLst/>
              <a:ahLst/>
              <a:cxnLst/>
              <a:rect r="r" b="b" t="t" l="l"/>
              <a:pathLst>
                <a:path h="3708400" w="4282440">
                  <a:moveTo>
                    <a:pt x="3211830" y="0"/>
                  </a:moveTo>
                  <a:lnTo>
                    <a:pt x="1070610" y="0"/>
                  </a:lnTo>
                  <a:lnTo>
                    <a:pt x="0" y="1854200"/>
                  </a:lnTo>
                  <a:lnTo>
                    <a:pt x="1070610" y="3708400"/>
                  </a:lnTo>
                  <a:lnTo>
                    <a:pt x="3211830" y="3708400"/>
                  </a:lnTo>
                  <a:lnTo>
                    <a:pt x="4282440" y="1854200"/>
                  </a:lnTo>
                  <a:close/>
                </a:path>
              </a:pathLst>
            </a:custGeom>
            <a:blipFill>
              <a:blip r:embed="rId5"/>
              <a:stretch>
                <a:fillRect l="-28803" t="0" r="-36074" b="-90400"/>
              </a:stretch>
            </a:blipFill>
          </p:spPr>
        </p:sp>
      </p:grpSp>
      <p:grpSp>
        <p:nvGrpSpPr>
          <p:cNvPr name="Group 30" id="30"/>
          <p:cNvGrpSpPr/>
          <p:nvPr/>
        </p:nvGrpSpPr>
        <p:grpSpPr>
          <a:xfrm rot="-10800000">
            <a:off x="1034954" y="1028700"/>
            <a:ext cx="7209218" cy="4942481"/>
            <a:chOff x="0" y="0"/>
            <a:chExt cx="6350000" cy="4353420"/>
          </a:xfrm>
        </p:grpSpPr>
        <p:sp>
          <p:nvSpPr>
            <p:cNvPr name="Freeform 31" id="31"/>
            <p:cNvSpPr/>
            <p:nvPr/>
          </p:nvSpPr>
          <p:spPr>
            <a:xfrm flipH="false" flipV="false" rot="0">
              <a:off x="0" y="82550"/>
              <a:ext cx="6350000" cy="4269601"/>
            </a:xfrm>
            <a:custGeom>
              <a:avLst/>
              <a:gdLst/>
              <a:ahLst/>
              <a:cxnLst/>
              <a:rect r="r" b="b" t="t" l="l"/>
              <a:pathLst>
                <a:path h="4269601" w="6350000">
                  <a:moveTo>
                    <a:pt x="5877560" y="149860"/>
                  </a:moveTo>
                  <a:cubicBezTo>
                    <a:pt x="5786120" y="208280"/>
                    <a:pt x="5713730" y="255270"/>
                    <a:pt x="5556250" y="255270"/>
                  </a:cubicBezTo>
                  <a:cubicBezTo>
                    <a:pt x="5398770" y="255270"/>
                    <a:pt x="5326380" y="209550"/>
                    <a:pt x="5234940" y="149860"/>
                  </a:cubicBezTo>
                  <a:cubicBezTo>
                    <a:pt x="5130800" y="82550"/>
                    <a:pt x="5001260" y="0"/>
                    <a:pt x="4762500" y="0"/>
                  </a:cubicBezTo>
                  <a:cubicBezTo>
                    <a:pt x="4523740" y="0"/>
                    <a:pt x="4394200" y="82550"/>
                    <a:pt x="4290060" y="148590"/>
                  </a:cubicBezTo>
                  <a:cubicBezTo>
                    <a:pt x="4198620" y="207010"/>
                    <a:pt x="4126230" y="254000"/>
                    <a:pt x="3968750" y="254000"/>
                  </a:cubicBezTo>
                  <a:cubicBezTo>
                    <a:pt x="3811270" y="254000"/>
                    <a:pt x="3738880" y="208280"/>
                    <a:pt x="3647440" y="148590"/>
                  </a:cubicBezTo>
                  <a:cubicBezTo>
                    <a:pt x="3543300" y="82550"/>
                    <a:pt x="3413760" y="0"/>
                    <a:pt x="3175000" y="0"/>
                  </a:cubicBezTo>
                  <a:cubicBezTo>
                    <a:pt x="2936240" y="0"/>
                    <a:pt x="2806700" y="82550"/>
                    <a:pt x="2702560" y="148590"/>
                  </a:cubicBezTo>
                  <a:cubicBezTo>
                    <a:pt x="2611120" y="207010"/>
                    <a:pt x="2538730" y="254000"/>
                    <a:pt x="2381250" y="254000"/>
                  </a:cubicBezTo>
                  <a:cubicBezTo>
                    <a:pt x="2223770" y="254000"/>
                    <a:pt x="2151380" y="208280"/>
                    <a:pt x="2059940" y="148590"/>
                  </a:cubicBezTo>
                  <a:cubicBezTo>
                    <a:pt x="1955800" y="82550"/>
                    <a:pt x="1826260" y="0"/>
                    <a:pt x="1587500" y="0"/>
                  </a:cubicBezTo>
                  <a:cubicBezTo>
                    <a:pt x="1348740" y="0"/>
                    <a:pt x="1219200" y="82550"/>
                    <a:pt x="1115060" y="148590"/>
                  </a:cubicBezTo>
                  <a:cubicBezTo>
                    <a:pt x="1023620" y="207010"/>
                    <a:pt x="951230" y="254000"/>
                    <a:pt x="793750" y="254000"/>
                  </a:cubicBezTo>
                  <a:cubicBezTo>
                    <a:pt x="636270" y="254000"/>
                    <a:pt x="563880" y="208280"/>
                    <a:pt x="472440" y="148590"/>
                  </a:cubicBezTo>
                  <a:cubicBezTo>
                    <a:pt x="368300" y="82550"/>
                    <a:pt x="238760" y="0"/>
                    <a:pt x="0" y="0"/>
                  </a:cubicBezTo>
                  <a:lnTo>
                    <a:pt x="0" y="4269601"/>
                  </a:lnTo>
                  <a:lnTo>
                    <a:pt x="6350000" y="4269601"/>
                  </a:lnTo>
                  <a:lnTo>
                    <a:pt x="6350000" y="0"/>
                  </a:lnTo>
                  <a:cubicBezTo>
                    <a:pt x="6111240" y="0"/>
                    <a:pt x="5981700" y="82550"/>
                    <a:pt x="5877560" y="149860"/>
                  </a:cubicBezTo>
                  <a:close/>
                </a:path>
              </a:pathLst>
            </a:custGeom>
            <a:solidFill>
              <a:srgbClr val="38B6FF"/>
            </a:solidFill>
          </p:spPr>
        </p:sp>
      </p:grpSp>
      <p:sp>
        <p:nvSpPr>
          <p:cNvPr name="TextBox 32" id="32"/>
          <p:cNvSpPr txBox="true"/>
          <p:nvPr/>
        </p:nvSpPr>
        <p:spPr>
          <a:xfrm rot="0">
            <a:off x="13094532" y="3319628"/>
            <a:ext cx="2405018" cy="440442"/>
          </a:xfrm>
          <a:prstGeom prst="rect">
            <a:avLst/>
          </a:prstGeom>
        </p:spPr>
        <p:txBody>
          <a:bodyPr anchor="t" rtlCol="false" tIns="0" lIns="0" bIns="0" rIns="0">
            <a:spAutoFit/>
          </a:bodyPr>
          <a:lstStyle/>
          <a:p>
            <a:pPr algn="ctr">
              <a:lnSpc>
                <a:spcPts val="3521"/>
              </a:lnSpc>
              <a:spcBef>
                <a:spcPct val="0"/>
              </a:spcBef>
            </a:pPr>
            <a:r>
              <a:rPr lang="en-US" sz="2515">
                <a:solidFill>
                  <a:srgbClr val="000000"/>
                </a:solidFill>
                <a:latin typeface="Montserrat Classic Bold"/>
              </a:rPr>
              <a:t>Bryan</a:t>
            </a:r>
          </a:p>
        </p:txBody>
      </p:sp>
      <p:sp>
        <p:nvSpPr>
          <p:cNvPr name="Freeform 33" id="33"/>
          <p:cNvSpPr/>
          <p:nvPr/>
        </p:nvSpPr>
        <p:spPr>
          <a:xfrm flipH="false" flipV="false" rot="-1039447">
            <a:off x="16879310" y="2880993"/>
            <a:ext cx="10714577" cy="10714577"/>
          </a:xfrm>
          <a:custGeom>
            <a:avLst/>
            <a:gdLst/>
            <a:ahLst/>
            <a:cxnLst/>
            <a:rect r="r" b="b" t="t" l="l"/>
            <a:pathLst>
              <a:path h="10714577" w="10714577">
                <a:moveTo>
                  <a:pt x="0" y="0"/>
                </a:moveTo>
                <a:lnTo>
                  <a:pt x="10714577" y="0"/>
                </a:lnTo>
                <a:lnTo>
                  <a:pt x="10714577" y="10714577"/>
                </a:lnTo>
                <a:lnTo>
                  <a:pt x="0" y="1071457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34" id="34"/>
          <p:cNvGrpSpPr/>
          <p:nvPr/>
        </p:nvGrpSpPr>
        <p:grpSpPr>
          <a:xfrm rot="-5400000">
            <a:off x="3688278" y="4702406"/>
            <a:ext cx="1896316" cy="7215472"/>
            <a:chOff x="0" y="0"/>
            <a:chExt cx="1243904" cy="4733047"/>
          </a:xfrm>
        </p:grpSpPr>
        <p:sp>
          <p:nvSpPr>
            <p:cNvPr name="Freeform 35" id="35"/>
            <p:cNvSpPr/>
            <p:nvPr/>
          </p:nvSpPr>
          <p:spPr>
            <a:xfrm flipH="false" flipV="false" rot="0">
              <a:off x="0" y="0"/>
              <a:ext cx="1243904" cy="4733047"/>
            </a:xfrm>
            <a:custGeom>
              <a:avLst/>
              <a:gdLst/>
              <a:ahLst/>
              <a:cxnLst/>
              <a:rect r="r" b="b" t="t" l="l"/>
              <a:pathLst>
                <a:path h="4733047" w="1243904">
                  <a:moveTo>
                    <a:pt x="1080074" y="0"/>
                  </a:moveTo>
                  <a:lnTo>
                    <a:pt x="0" y="0"/>
                  </a:lnTo>
                  <a:lnTo>
                    <a:pt x="0" y="4733047"/>
                  </a:lnTo>
                  <a:lnTo>
                    <a:pt x="76200" y="4733047"/>
                  </a:lnTo>
                  <a:lnTo>
                    <a:pt x="76200" y="76200"/>
                  </a:lnTo>
                  <a:lnTo>
                    <a:pt x="1243904" y="76200"/>
                  </a:lnTo>
                  <a:lnTo>
                    <a:pt x="1243904" y="0"/>
                  </a:lnTo>
                  <a:close/>
                </a:path>
              </a:pathLst>
            </a:custGeom>
            <a:solidFill>
              <a:srgbClr val="38B6FF"/>
            </a:solidFill>
          </p:spPr>
        </p:sp>
      </p:grpSp>
      <p:sp>
        <p:nvSpPr>
          <p:cNvPr name="TextBox 36" id="36"/>
          <p:cNvSpPr txBox="true"/>
          <p:nvPr/>
        </p:nvSpPr>
        <p:spPr>
          <a:xfrm rot="0">
            <a:off x="1484352" y="1263261"/>
            <a:ext cx="6033056" cy="1193800"/>
          </a:xfrm>
          <a:prstGeom prst="rect">
            <a:avLst/>
          </a:prstGeom>
        </p:spPr>
        <p:txBody>
          <a:bodyPr anchor="t" rtlCol="false" tIns="0" lIns="0" bIns="0" rIns="0">
            <a:spAutoFit/>
          </a:bodyPr>
          <a:lstStyle/>
          <a:p>
            <a:pPr>
              <a:lnSpc>
                <a:spcPts val="9799"/>
              </a:lnSpc>
              <a:spcBef>
                <a:spcPct val="0"/>
              </a:spcBef>
            </a:pPr>
            <a:r>
              <a:rPr lang="en-US" sz="6999">
                <a:solidFill>
                  <a:srgbClr val="000000"/>
                </a:solidFill>
                <a:latin typeface="Montserrat Classic Bold"/>
              </a:rPr>
              <a:t>OUR TEAM</a:t>
            </a:r>
          </a:p>
        </p:txBody>
      </p:sp>
      <p:sp>
        <p:nvSpPr>
          <p:cNvPr name="TextBox 37" id="37"/>
          <p:cNvSpPr txBox="true"/>
          <p:nvPr/>
        </p:nvSpPr>
        <p:spPr>
          <a:xfrm rot="0">
            <a:off x="1484352" y="2766365"/>
            <a:ext cx="6366431" cy="2613025"/>
          </a:xfrm>
          <a:prstGeom prst="rect">
            <a:avLst/>
          </a:prstGeom>
        </p:spPr>
        <p:txBody>
          <a:bodyPr anchor="t" rtlCol="false" tIns="0" lIns="0" bIns="0" rIns="0">
            <a:spAutoFit/>
          </a:bodyPr>
          <a:lstStyle/>
          <a:p>
            <a:pPr>
              <a:lnSpc>
                <a:spcPts val="3499"/>
              </a:lnSpc>
              <a:spcBef>
                <a:spcPct val="0"/>
              </a:spcBef>
            </a:pPr>
            <a:r>
              <a:rPr lang="en-US" sz="2499">
                <a:solidFill>
                  <a:srgbClr val="FFFFFF"/>
                </a:solidFill>
                <a:latin typeface="Montserrat Classic"/>
              </a:rPr>
              <a:t>We are Westies, a team of passionate and forward-thinking individuals who are on a mission to shape the future of technology through innovation, creativity, and a relentless pursuit of excellence.</a:t>
            </a:r>
          </a:p>
        </p:txBody>
      </p:sp>
      <p:sp>
        <p:nvSpPr>
          <p:cNvPr name="TextBox 38" id="38"/>
          <p:cNvSpPr txBox="true"/>
          <p:nvPr/>
        </p:nvSpPr>
        <p:spPr>
          <a:xfrm rot="0">
            <a:off x="9687920" y="3334920"/>
            <a:ext cx="2405018" cy="440442"/>
          </a:xfrm>
          <a:prstGeom prst="rect">
            <a:avLst/>
          </a:prstGeom>
        </p:spPr>
        <p:txBody>
          <a:bodyPr anchor="t" rtlCol="false" tIns="0" lIns="0" bIns="0" rIns="0">
            <a:spAutoFit/>
          </a:bodyPr>
          <a:lstStyle/>
          <a:p>
            <a:pPr algn="ctr">
              <a:lnSpc>
                <a:spcPts val="3521"/>
              </a:lnSpc>
              <a:spcBef>
                <a:spcPct val="0"/>
              </a:spcBef>
            </a:pPr>
            <a:r>
              <a:rPr lang="en-US" sz="2515">
                <a:solidFill>
                  <a:srgbClr val="000000"/>
                </a:solidFill>
                <a:latin typeface="Montserrat Classic Bold"/>
              </a:rPr>
              <a:t>Jazlyn</a:t>
            </a:r>
          </a:p>
        </p:txBody>
      </p:sp>
      <p:sp>
        <p:nvSpPr>
          <p:cNvPr name="TextBox 39" id="39"/>
          <p:cNvSpPr txBox="true"/>
          <p:nvPr/>
        </p:nvSpPr>
        <p:spPr>
          <a:xfrm rot="0">
            <a:off x="9092310" y="6390046"/>
            <a:ext cx="2405018" cy="440442"/>
          </a:xfrm>
          <a:prstGeom prst="rect">
            <a:avLst/>
          </a:prstGeom>
        </p:spPr>
        <p:txBody>
          <a:bodyPr anchor="t" rtlCol="false" tIns="0" lIns="0" bIns="0" rIns="0">
            <a:spAutoFit/>
          </a:bodyPr>
          <a:lstStyle/>
          <a:p>
            <a:pPr algn="ctr">
              <a:lnSpc>
                <a:spcPts val="3521"/>
              </a:lnSpc>
              <a:spcBef>
                <a:spcPct val="0"/>
              </a:spcBef>
            </a:pPr>
            <a:r>
              <a:rPr lang="en-US" sz="2515">
                <a:solidFill>
                  <a:srgbClr val="000000"/>
                </a:solidFill>
                <a:latin typeface="Montserrat Classic Bold"/>
              </a:rPr>
              <a:t>Han</a:t>
            </a:r>
          </a:p>
        </p:txBody>
      </p:sp>
      <p:sp>
        <p:nvSpPr>
          <p:cNvPr name="TextBox 40" id="40"/>
          <p:cNvSpPr txBox="true"/>
          <p:nvPr/>
        </p:nvSpPr>
        <p:spPr>
          <a:xfrm rot="0">
            <a:off x="11626868" y="7841837"/>
            <a:ext cx="2405018" cy="440442"/>
          </a:xfrm>
          <a:prstGeom prst="rect">
            <a:avLst/>
          </a:prstGeom>
        </p:spPr>
        <p:txBody>
          <a:bodyPr anchor="t" rtlCol="false" tIns="0" lIns="0" bIns="0" rIns="0">
            <a:spAutoFit/>
          </a:bodyPr>
          <a:lstStyle/>
          <a:p>
            <a:pPr algn="ctr">
              <a:lnSpc>
                <a:spcPts val="3521"/>
              </a:lnSpc>
              <a:spcBef>
                <a:spcPct val="0"/>
              </a:spcBef>
            </a:pPr>
            <a:r>
              <a:rPr lang="en-US" sz="2515">
                <a:solidFill>
                  <a:srgbClr val="000000"/>
                </a:solidFill>
                <a:latin typeface="Montserrat Classic Bold"/>
              </a:rPr>
              <a:t>Jeff</a:t>
            </a:r>
          </a:p>
        </p:txBody>
      </p:sp>
      <p:grpSp>
        <p:nvGrpSpPr>
          <p:cNvPr name="Group 41" id="41"/>
          <p:cNvGrpSpPr/>
          <p:nvPr/>
        </p:nvGrpSpPr>
        <p:grpSpPr>
          <a:xfrm rot="0">
            <a:off x="14161426" y="4023346"/>
            <a:ext cx="2664098" cy="2289459"/>
            <a:chOff x="0" y="0"/>
            <a:chExt cx="812800" cy="698500"/>
          </a:xfrm>
        </p:grpSpPr>
        <p:sp>
          <p:nvSpPr>
            <p:cNvPr name="Freeform 42" id="42"/>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38B6FF"/>
            </a:solidFill>
          </p:spPr>
        </p:sp>
        <p:sp>
          <p:nvSpPr>
            <p:cNvPr name="TextBox 43" id="43"/>
            <p:cNvSpPr txBox="true"/>
            <p:nvPr/>
          </p:nvSpPr>
          <p:spPr>
            <a:xfrm>
              <a:off x="114300" y="-38100"/>
              <a:ext cx="584200" cy="736600"/>
            </a:xfrm>
            <a:prstGeom prst="rect">
              <a:avLst/>
            </a:prstGeom>
          </p:spPr>
          <p:txBody>
            <a:bodyPr anchor="ctr" rtlCol="false" tIns="50800" lIns="50800" bIns="50800" rIns="50800"/>
            <a:lstStyle/>
            <a:p>
              <a:pPr algn="ctr">
                <a:lnSpc>
                  <a:spcPts val="2659"/>
                </a:lnSpc>
              </a:pPr>
            </a:p>
          </p:txBody>
        </p:sp>
      </p:grpSp>
      <p:grpSp>
        <p:nvGrpSpPr>
          <p:cNvPr name="Group 44" id="44"/>
          <p:cNvGrpSpPr/>
          <p:nvPr/>
        </p:nvGrpSpPr>
        <p:grpSpPr>
          <a:xfrm rot="0">
            <a:off x="14325460" y="4150501"/>
            <a:ext cx="2336030" cy="2035149"/>
            <a:chOff x="0" y="0"/>
            <a:chExt cx="6350000" cy="5532120"/>
          </a:xfrm>
        </p:grpSpPr>
        <p:sp>
          <p:nvSpPr>
            <p:cNvPr name="Freeform 45" id="45"/>
            <p:cNvSpPr/>
            <p:nvPr/>
          </p:nvSpPr>
          <p:spPr>
            <a:xfrm flipH="false" flipV="false" rot="0">
              <a:off x="0" y="0"/>
              <a:ext cx="6350000" cy="5532120"/>
            </a:xfrm>
            <a:custGeom>
              <a:avLst/>
              <a:gdLst/>
              <a:ahLst/>
              <a:cxnLst/>
              <a:rect r="r" b="b" t="t" l="l"/>
              <a:pathLst>
                <a:path h="5532120" w="6350000">
                  <a:moveTo>
                    <a:pt x="4762500" y="0"/>
                  </a:moveTo>
                  <a:lnTo>
                    <a:pt x="1587500" y="0"/>
                  </a:lnTo>
                  <a:lnTo>
                    <a:pt x="0" y="2766060"/>
                  </a:lnTo>
                  <a:lnTo>
                    <a:pt x="1587500" y="5532120"/>
                  </a:lnTo>
                  <a:lnTo>
                    <a:pt x="4762500" y="5532120"/>
                  </a:lnTo>
                  <a:lnTo>
                    <a:pt x="6350000" y="2766060"/>
                  </a:lnTo>
                  <a:lnTo>
                    <a:pt x="4762500" y="0"/>
                  </a:lnTo>
                  <a:close/>
                  <a:moveTo>
                    <a:pt x="4676140" y="5382260"/>
                  </a:moveTo>
                  <a:lnTo>
                    <a:pt x="1673860" y="5382260"/>
                  </a:lnTo>
                  <a:lnTo>
                    <a:pt x="172720" y="2766060"/>
                  </a:lnTo>
                  <a:lnTo>
                    <a:pt x="1673860" y="149860"/>
                  </a:lnTo>
                  <a:lnTo>
                    <a:pt x="4676140" y="149860"/>
                  </a:lnTo>
                  <a:lnTo>
                    <a:pt x="6177280" y="2766060"/>
                  </a:lnTo>
                  <a:lnTo>
                    <a:pt x="4676140" y="5382260"/>
                  </a:lnTo>
                  <a:close/>
                </a:path>
              </a:pathLst>
            </a:custGeom>
            <a:solidFill>
              <a:srgbClr val="FFFFFF"/>
            </a:solidFill>
          </p:spPr>
        </p:sp>
      </p:grpSp>
      <p:grpSp>
        <p:nvGrpSpPr>
          <p:cNvPr name="Group 46" id="46"/>
          <p:cNvGrpSpPr>
            <a:grpSpLocks noChangeAspect="true"/>
          </p:cNvGrpSpPr>
          <p:nvPr/>
        </p:nvGrpSpPr>
        <p:grpSpPr>
          <a:xfrm rot="0">
            <a:off x="14446309" y="4261277"/>
            <a:ext cx="2094332" cy="1813597"/>
            <a:chOff x="0" y="0"/>
            <a:chExt cx="4282440" cy="3708400"/>
          </a:xfrm>
        </p:grpSpPr>
        <p:sp>
          <p:nvSpPr>
            <p:cNvPr name="Freeform 47" id="47"/>
            <p:cNvSpPr/>
            <p:nvPr/>
          </p:nvSpPr>
          <p:spPr>
            <a:xfrm flipH="false" flipV="false" rot="0">
              <a:off x="0" y="0"/>
              <a:ext cx="4282440" cy="3708400"/>
            </a:xfrm>
            <a:custGeom>
              <a:avLst/>
              <a:gdLst/>
              <a:ahLst/>
              <a:cxnLst/>
              <a:rect r="r" b="b" t="t" l="l"/>
              <a:pathLst>
                <a:path h="3708400" w="4282440">
                  <a:moveTo>
                    <a:pt x="3211830" y="0"/>
                  </a:moveTo>
                  <a:lnTo>
                    <a:pt x="1070610" y="0"/>
                  </a:lnTo>
                  <a:lnTo>
                    <a:pt x="0" y="1854200"/>
                  </a:lnTo>
                  <a:lnTo>
                    <a:pt x="1070610" y="3708400"/>
                  </a:lnTo>
                  <a:lnTo>
                    <a:pt x="3211830" y="3708400"/>
                  </a:lnTo>
                  <a:lnTo>
                    <a:pt x="4282440" y="1854200"/>
                  </a:lnTo>
                  <a:close/>
                </a:path>
              </a:pathLst>
            </a:custGeom>
            <a:blipFill>
              <a:blip r:embed="rId8"/>
              <a:stretch>
                <a:fillRect l="-3915" t="-14844" r="-8948" b="-15490"/>
              </a:stretch>
            </a:blipFill>
          </p:spPr>
        </p:sp>
      </p:grpSp>
      <p:sp>
        <p:nvSpPr>
          <p:cNvPr name="TextBox 48" id="48"/>
          <p:cNvSpPr txBox="true"/>
          <p:nvPr/>
        </p:nvSpPr>
        <p:spPr>
          <a:xfrm rot="0">
            <a:off x="14290966" y="6314274"/>
            <a:ext cx="2405018" cy="440442"/>
          </a:xfrm>
          <a:prstGeom prst="rect">
            <a:avLst/>
          </a:prstGeom>
        </p:spPr>
        <p:txBody>
          <a:bodyPr anchor="t" rtlCol="false" tIns="0" lIns="0" bIns="0" rIns="0">
            <a:spAutoFit/>
          </a:bodyPr>
          <a:lstStyle/>
          <a:p>
            <a:pPr algn="ctr">
              <a:lnSpc>
                <a:spcPts val="3521"/>
              </a:lnSpc>
              <a:spcBef>
                <a:spcPct val="0"/>
              </a:spcBef>
            </a:pPr>
            <a:r>
              <a:rPr lang="en-US" sz="2515">
                <a:solidFill>
                  <a:srgbClr val="000000"/>
                </a:solidFill>
                <a:latin typeface="Montserrat Classic Bold"/>
              </a:rPr>
              <a:t>Mandfred</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377575" y="216834"/>
            <a:ext cx="15532850" cy="1193800"/>
          </a:xfrm>
          <a:prstGeom prst="rect">
            <a:avLst/>
          </a:prstGeom>
        </p:spPr>
        <p:txBody>
          <a:bodyPr anchor="t" rtlCol="false" tIns="0" lIns="0" bIns="0" rIns="0">
            <a:spAutoFit/>
          </a:bodyPr>
          <a:lstStyle/>
          <a:p>
            <a:pPr algn="ctr">
              <a:lnSpc>
                <a:spcPts val="9799"/>
              </a:lnSpc>
              <a:spcBef>
                <a:spcPct val="0"/>
              </a:spcBef>
            </a:pPr>
            <a:r>
              <a:rPr lang="en-US" sz="6999">
                <a:solidFill>
                  <a:srgbClr val="000000"/>
                </a:solidFill>
                <a:latin typeface="Montserrat Classic Bold"/>
              </a:rPr>
              <a:t>HOW THE FEATURES WORK?</a:t>
            </a:r>
          </a:p>
        </p:txBody>
      </p:sp>
      <p:sp>
        <p:nvSpPr>
          <p:cNvPr name="Freeform 3" id="3"/>
          <p:cNvSpPr/>
          <p:nvPr/>
        </p:nvSpPr>
        <p:spPr>
          <a:xfrm flipH="true" flipV="true" rot="2700000">
            <a:off x="10168747" y="-5197216"/>
            <a:ext cx="12789569" cy="10394432"/>
          </a:xfrm>
          <a:custGeom>
            <a:avLst/>
            <a:gdLst/>
            <a:ahLst/>
            <a:cxnLst/>
            <a:rect r="r" b="b" t="t" l="l"/>
            <a:pathLst>
              <a:path h="10394432" w="12789569">
                <a:moveTo>
                  <a:pt x="12789569" y="10394432"/>
                </a:moveTo>
                <a:lnTo>
                  <a:pt x="0" y="10394432"/>
                </a:lnTo>
                <a:lnTo>
                  <a:pt x="0" y="0"/>
                </a:lnTo>
                <a:lnTo>
                  <a:pt x="12789569" y="0"/>
                </a:lnTo>
                <a:lnTo>
                  <a:pt x="12789569" y="10394432"/>
                </a:lnTo>
                <a:close/>
              </a:path>
            </a:pathLst>
          </a:custGeom>
          <a:blipFill>
            <a:blip r:embed="rId2">
              <a:alphaModFix amt="19999"/>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7643211">
            <a:off x="-2385201" y="6220695"/>
            <a:ext cx="9797381" cy="9797381"/>
          </a:xfrm>
          <a:custGeom>
            <a:avLst/>
            <a:gdLst/>
            <a:ahLst/>
            <a:cxnLst/>
            <a:rect r="r" b="b" t="t" l="l"/>
            <a:pathLst>
              <a:path h="9797381" w="9797381">
                <a:moveTo>
                  <a:pt x="0" y="0"/>
                </a:moveTo>
                <a:lnTo>
                  <a:pt x="9797381" y="0"/>
                </a:lnTo>
                <a:lnTo>
                  <a:pt x="9797381" y="9797381"/>
                </a:lnTo>
                <a:lnTo>
                  <a:pt x="0" y="979738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2249522" y="1793154"/>
            <a:ext cx="13788957" cy="7174567"/>
          </a:xfrm>
          <a:custGeom>
            <a:avLst/>
            <a:gdLst/>
            <a:ahLst/>
            <a:cxnLst/>
            <a:rect r="r" b="b" t="t" l="l"/>
            <a:pathLst>
              <a:path h="7174567" w="13788957">
                <a:moveTo>
                  <a:pt x="0" y="0"/>
                </a:moveTo>
                <a:lnTo>
                  <a:pt x="13788956" y="0"/>
                </a:lnTo>
                <a:lnTo>
                  <a:pt x="13788956" y="7174567"/>
                </a:lnTo>
                <a:lnTo>
                  <a:pt x="0" y="7174567"/>
                </a:lnTo>
                <a:lnTo>
                  <a:pt x="0" y="0"/>
                </a:lnTo>
                <a:close/>
              </a:path>
            </a:pathLst>
          </a:custGeom>
          <a:blipFill>
            <a:blip r:embed="rId6"/>
            <a:stretch>
              <a:fillRect l="0" t="0" r="0" b="0"/>
            </a:stretch>
          </a:blipFill>
        </p:spPr>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377575" y="216834"/>
            <a:ext cx="15532850" cy="1193800"/>
          </a:xfrm>
          <a:prstGeom prst="rect">
            <a:avLst/>
          </a:prstGeom>
        </p:spPr>
        <p:txBody>
          <a:bodyPr anchor="t" rtlCol="false" tIns="0" lIns="0" bIns="0" rIns="0">
            <a:spAutoFit/>
          </a:bodyPr>
          <a:lstStyle/>
          <a:p>
            <a:pPr algn="ctr">
              <a:lnSpc>
                <a:spcPts val="9799"/>
              </a:lnSpc>
              <a:spcBef>
                <a:spcPct val="0"/>
              </a:spcBef>
            </a:pPr>
            <a:r>
              <a:rPr lang="en-US" sz="6999">
                <a:solidFill>
                  <a:srgbClr val="000000"/>
                </a:solidFill>
                <a:latin typeface="Montserrat Classic Bold"/>
              </a:rPr>
              <a:t>OTHER TYPES OF LLM MODEL</a:t>
            </a:r>
          </a:p>
        </p:txBody>
      </p:sp>
      <p:sp>
        <p:nvSpPr>
          <p:cNvPr name="Freeform 3" id="3"/>
          <p:cNvSpPr/>
          <p:nvPr/>
        </p:nvSpPr>
        <p:spPr>
          <a:xfrm flipH="true" flipV="true" rot="2700000">
            <a:off x="10168747" y="-5197216"/>
            <a:ext cx="12789569" cy="10394432"/>
          </a:xfrm>
          <a:custGeom>
            <a:avLst/>
            <a:gdLst/>
            <a:ahLst/>
            <a:cxnLst/>
            <a:rect r="r" b="b" t="t" l="l"/>
            <a:pathLst>
              <a:path h="10394432" w="12789569">
                <a:moveTo>
                  <a:pt x="12789569" y="10394432"/>
                </a:moveTo>
                <a:lnTo>
                  <a:pt x="0" y="10394432"/>
                </a:lnTo>
                <a:lnTo>
                  <a:pt x="0" y="0"/>
                </a:lnTo>
                <a:lnTo>
                  <a:pt x="12789569" y="0"/>
                </a:lnTo>
                <a:lnTo>
                  <a:pt x="12789569" y="10394432"/>
                </a:lnTo>
                <a:close/>
              </a:path>
            </a:pathLst>
          </a:custGeom>
          <a:blipFill>
            <a:blip r:embed="rId3">
              <a:alphaModFix amt="19999"/>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7643211">
            <a:off x="-2385201" y="6220695"/>
            <a:ext cx="9797381" cy="9797381"/>
          </a:xfrm>
          <a:custGeom>
            <a:avLst/>
            <a:gdLst/>
            <a:ahLst/>
            <a:cxnLst/>
            <a:rect r="r" b="b" t="t" l="l"/>
            <a:pathLst>
              <a:path h="9797381" w="9797381">
                <a:moveTo>
                  <a:pt x="0" y="0"/>
                </a:moveTo>
                <a:lnTo>
                  <a:pt x="9797381" y="0"/>
                </a:lnTo>
                <a:lnTo>
                  <a:pt x="9797381" y="9797381"/>
                </a:lnTo>
                <a:lnTo>
                  <a:pt x="0" y="979738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3751888" y="1696010"/>
            <a:ext cx="10784224" cy="7873709"/>
          </a:xfrm>
          <a:custGeom>
            <a:avLst/>
            <a:gdLst/>
            <a:ahLst/>
            <a:cxnLst/>
            <a:rect r="r" b="b" t="t" l="l"/>
            <a:pathLst>
              <a:path h="7873709" w="10784224">
                <a:moveTo>
                  <a:pt x="0" y="0"/>
                </a:moveTo>
                <a:lnTo>
                  <a:pt x="10784224" y="0"/>
                </a:lnTo>
                <a:lnTo>
                  <a:pt x="10784224" y="7873709"/>
                </a:lnTo>
                <a:lnTo>
                  <a:pt x="0" y="7873709"/>
                </a:lnTo>
                <a:lnTo>
                  <a:pt x="0" y="0"/>
                </a:lnTo>
                <a:close/>
              </a:path>
            </a:pathLst>
          </a:custGeom>
          <a:blipFill>
            <a:blip r:embed="rId7"/>
            <a:stretch>
              <a:fillRect l="-1900" t="-24738" r="-1361" b="-16694"/>
            </a:stretch>
          </a:blipFill>
        </p:spPr>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377575" y="216834"/>
            <a:ext cx="15532850" cy="1193800"/>
          </a:xfrm>
          <a:prstGeom prst="rect">
            <a:avLst/>
          </a:prstGeom>
        </p:spPr>
        <p:txBody>
          <a:bodyPr anchor="t" rtlCol="false" tIns="0" lIns="0" bIns="0" rIns="0">
            <a:spAutoFit/>
          </a:bodyPr>
          <a:lstStyle/>
          <a:p>
            <a:pPr algn="ctr">
              <a:lnSpc>
                <a:spcPts val="9799"/>
              </a:lnSpc>
              <a:spcBef>
                <a:spcPct val="0"/>
              </a:spcBef>
            </a:pPr>
            <a:r>
              <a:rPr lang="en-US" sz="6999">
                <a:solidFill>
                  <a:srgbClr val="000000"/>
                </a:solidFill>
                <a:latin typeface="Montserrat Classic Bold"/>
              </a:rPr>
              <a:t>BENEFITS OF VECTOR STORE?</a:t>
            </a:r>
          </a:p>
        </p:txBody>
      </p:sp>
      <p:sp>
        <p:nvSpPr>
          <p:cNvPr name="Freeform 3" id="3"/>
          <p:cNvSpPr/>
          <p:nvPr/>
        </p:nvSpPr>
        <p:spPr>
          <a:xfrm flipH="true" flipV="true" rot="2700000">
            <a:off x="10168747" y="-5197216"/>
            <a:ext cx="12789569" cy="10394432"/>
          </a:xfrm>
          <a:custGeom>
            <a:avLst/>
            <a:gdLst/>
            <a:ahLst/>
            <a:cxnLst/>
            <a:rect r="r" b="b" t="t" l="l"/>
            <a:pathLst>
              <a:path h="10394432" w="12789569">
                <a:moveTo>
                  <a:pt x="12789569" y="10394432"/>
                </a:moveTo>
                <a:lnTo>
                  <a:pt x="0" y="10394432"/>
                </a:lnTo>
                <a:lnTo>
                  <a:pt x="0" y="0"/>
                </a:lnTo>
                <a:lnTo>
                  <a:pt x="12789569" y="0"/>
                </a:lnTo>
                <a:lnTo>
                  <a:pt x="12789569" y="10394432"/>
                </a:lnTo>
                <a:close/>
              </a:path>
            </a:pathLst>
          </a:custGeom>
          <a:blipFill>
            <a:blip r:embed="rId2">
              <a:alphaModFix amt="19999"/>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7643211">
            <a:off x="15720201" y="-6621918"/>
            <a:ext cx="9797381" cy="9797381"/>
          </a:xfrm>
          <a:custGeom>
            <a:avLst/>
            <a:gdLst/>
            <a:ahLst/>
            <a:cxnLst/>
            <a:rect r="r" b="b" t="t" l="l"/>
            <a:pathLst>
              <a:path h="9797381" w="9797381">
                <a:moveTo>
                  <a:pt x="0" y="0"/>
                </a:moveTo>
                <a:lnTo>
                  <a:pt x="9797381" y="0"/>
                </a:lnTo>
                <a:lnTo>
                  <a:pt x="9797381" y="9797381"/>
                </a:lnTo>
                <a:lnTo>
                  <a:pt x="0" y="979738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0" y="1696838"/>
            <a:ext cx="18288000" cy="8981440"/>
          </a:xfrm>
          <a:prstGeom prst="rect">
            <a:avLst/>
          </a:prstGeom>
        </p:spPr>
        <p:txBody>
          <a:bodyPr anchor="t" rtlCol="false" tIns="0" lIns="0" bIns="0" rIns="0">
            <a:spAutoFit/>
          </a:bodyPr>
          <a:lstStyle/>
          <a:p>
            <a:pPr>
              <a:lnSpc>
                <a:spcPts val="4759"/>
              </a:lnSpc>
            </a:pPr>
            <a:r>
              <a:rPr lang="en-US" sz="3399">
                <a:solidFill>
                  <a:srgbClr val="000000"/>
                </a:solidFill>
                <a:latin typeface="Canva Sans Bold"/>
              </a:rPr>
              <a:t>Semantic Representation:</a:t>
            </a:r>
            <a:r>
              <a:rPr lang="en-US" sz="3399">
                <a:solidFill>
                  <a:srgbClr val="000000"/>
                </a:solidFill>
                <a:latin typeface="Canva Sans"/>
              </a:rPr>
              <a:t> Vectors can capture the semantic meaning of data. For instance, word embeddings can capture the semantic meaning of words or sentences, and image embeddings can capture the content of images. This allows for more meaningful comparisons and operations on the data.</a:t>
            </a:r>
          </a:p>
          <a:p>
            <a:pPr>
              <a:lnSpc>
                <a:spcPts val="4759"/>
              </a:lnSpc>
            </a:pPr>
          </a:p>
          <a:p>
            <a:pPr>
              <a:lnSpc>
                <a:spcPts val="4759"/>
              </a:lnSpc>
            </a:pPr>
            <a:r>
              <a:rPr lang="en-US" sz="3399">
                <a:solidFill>
                  <a:srgbClr val="000000"/>
                </a:solidFill>
                <a:latin typeface="Canva Sans Bold"/>
              </a:rPr>
              <a:t>Efficient Similarity Searches: </a:t>
            </a:r>
            <a:r>
              <a:rPr lang="en-US" sz="3399">
                <a:solidFill>
                  <a:srgbClr val="000000"/>
                </a:solidFill>
                <a:latin typeface="Canva Sans"/>
              </a:rPr>
              <a:t>Vector spaces allow for efficient similarity searches, such as finding the most similar items to a given item. This is particularly useful in recommendation systems, image retrieval, and other applications where you want to find items similar to a given query.</a:t>
            </a:r>
          </a:p>
          <a:p>
            <a:pPr>
              <a:lnSpc>
                <a:spcPts val="4759"/>
              </a:lnSpc>
            </a:pPr>
          </a:p>
          <a:p>
            <a:pPr>
              <a:lnSpc>
                <a:spcPts val="4759"/>
              </a:lnSpc>
            </a:pPr>
            <a:r>
              <a:rPr lang="en-US" sz="3399">
                <a:solidFill>
                  <a:srgbClr val="000000"/>
                </a:solidFill>
                <a:latin typeface="Canva Sans Bold"/>
              </a:rPr>
              <a:t>Compression</a:t>
            </a:r>
            <a:r>
              <a:rPr lang="en-US" sz="3399">
                <a:solidFill>
                  <a:srgbClr val="000000"/>
                </a:solidFill>
                <a:latin typeface="Canva Sans"/>
              </a:rPr>
              <a:t>: In some cases, representing data as vectors can lead to compression, especially when the original data is large and the vector representation is of a lower dimension.</a:t>
            </a:r>
          </a:p>
          <a:p>
            <a:pPr>
              <a:lnSpc>
                <a:spcPts val="4759"/>
              </a:lnSpc>
            </a:pPr>
          </a:p>
          <a:p>
            <a:pPr>
              <a:lnSpc>
                <a:spcPts val="4759"/>
              </a:lnSpc>
            </a:pP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495143" y="365125"/>
            <a:ext cx="15532850" cy="1193800"/>
          </a:xfrm>
          <a:prstGeom prst="rect">
            <a:avLst/>
          </a:prstGeom>
        </p:spPr>
        <p:txBody>
          <a:bodyPr anchor="t" rtlCol="false" tIns="0" lIns="0" bIns="0" rIns="0">
            <a:spAutoFit/>
          </a:bodyPr>
          <a:lstStyle/>
          <a:p>
            <a:pPr algn="ctr">
              <a:lnSpc>
                <a:spcPts val="9799"/>
              </a:lnSpc>
              <a:spcBef>
                <a:spcPct val="0"/>
              </a:spcBef>
            </a:pPr>
            <a:r>
              <a:rPr lang="en-US" sz="6999">
                <a:solidFill>
                  <a:srgbClr val="000000"/>
                </a:solidFill>
                <a:latin typeface="Montserrat Classic Bold"/>
              </a:rPr>
              <a:t>WHY PINECONE?</a:t>
            </a:r>
          </a:p>
        </p:txBody>
      </p:sp>
      <p:sp>
        <p:nvSpPr>
          <p:cNvPr name="Freeform 3" id="3"/>
          <p:cNvSpPr/>
          <p:nvPr/>
        </p:nvSpPr>
        <p:spPr>
          <a:xfrm flipH="true" flipV="true" rot="2700000">
            <a:off x="10168747" y="-5197216"/>
            <a:ext cx="12789569" cy="10394432"/>
          </a:xfrm>
          <a:custGeom>
            <a:avLst/>
            <a:gdLst/>
            <a:ahLst/>
            <a:cxnLst/>
            <a:rect r="r" b="b" t="t" l="l"/>
            <a:pathLst>
              <a:path h="10394432" w="12789569">
                <a:moveTo>
                  <a:pt x="12789569" y="10394432"/>
                </a:moveTo>
                <a:lnTo>
                  <a:pt x="0" y="10394432"/>
                </a:lnTo>
                <a:lnTo>
                  <a:pt x="0" y="0"/>
                </a:lnTo>
                <a:lnTo>
                  <a:pt x="12789569" y="0"/>
                </a:lnTo>
                <a:lnTo>
                  <a:pt x="12789569" y="10394432"/>
                </a:lnTo>
                <a:close/>
              </a:path>
            </a:pathLst>
          </a:custGeom>
          <a:blipFill>
            <a:blip r:embed="rId3">
              <a:alphaModFix amt="19999"/>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7643211">
            <a:off x="-2385201" y="6220695"/>
            <a:ext cx="9797381" cy="9797381"/>
          </a:xfrm>
          <a:custGeom>
            <a:avLst/>
            <a:gdLst/>
            <a:ahLst/>
            <a:cxnLst/>
            <a:rect r="r" b="b" t="t" l="l"/>
            <a:pathLst>
              <a:path h="9797381" w="9797381">
                <a:moveTo>
                  <a:pt x="0" y="0"/>
                </a:moveTo>
                <a:lnTo>
                  <a:pt x="9797381" y="0"/>
                </a:lnTo>
                <a:lnTo>
                  <a:pt x="9797381" y="9797381"/>
                </a:lnTo>
                <a:lnTo>
                  <a:pt x="0" y="979738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6681913" y="1725479"/>
            <a:ext cx="11040788" cy="6057099"/>
          </a:xfrm>
          <a:custGeom>
            <a:avLst/>
            <a:gdLst/>
            <a:ahLst/>
            <a:cxnLst/>
            <a:rect r="r" b="b" t="t" l="l"/>
            <a:pathLst>
              <a:path h="6057099" w="11040788">
                <a:moveTo>
                  <a:pt x="0" y="0"/>
                </a:moveTo>
                <a:lnTo>
                  <a:pt x="11040788" y="0"/>
                </a:lnTo>
                <a:lnTo>
                  <a:pt x="11040788" y="6057099"/>
                </a:lnTo>
                <a:lnTo>
                  <a:pt x="0" y="6057099"/>
                </a:lnTo>
                <a:lnTo>
                  <a:pt x="0" y="0"/>
                </a:lnTo>
                <a:close/>
              </a:path>
            </a:pathLst>
          </a:custGeom>
          <a:blipFill>
            <a:blip r:embed="rId7"/>
            <a:stretch>
              <a:fillRect l="0" t="0" r="0" b="0"/>
            </a:stretch>
          </a:blipFill>
        </p:spPr>
      </p:sp>
      <p:sp>
        <p:nvSpPr>
          <p:cNvPr name="TextBox 6" id="6"/>
          <p:cNvSpPr txBox="true"/>
          <p:nvPr/>
        </p:nvSpPr>
        <p:spPr>
          <a:xfrm rot="0">
            <a:off x="7034207" y="8443904"/>
            <a:ext cx="11253793" cy="523874"/>
          </a:xfrm>
          <a:prstGeom prst="rect">
            <a:avLst/>
          </a:prstGeom>
        </p:spPr>
        <p:txBody>
          <a:bodyPr anchor="t" rtlCol="false" tIns="0" lIns="0" bIns="0" rIns="0">
            <a:spAutoFit/>
          </a:bodyPr>
          <a:lstStyle/>
          <a:p>
            <a:pPr algn="ctr">
              <a:lnSpc>
                <a:spcPts val="2100"/>
              </a:lnSpc>
              <a:spcBef>
                <a:spcPct val="0"/>
              </a:spcBef>
            </a:pPr>
            <a:r>
              <a:rPr lang="en-US" sz="1500">
                <a:solidFill>
                  <a:srgbClr val="A6A6A6"/>
                </a:solidFill>
                <a:latin typeface="Open Sans Italics"/>
              </a:rPr>
              <a:t>Figure 4. Pinecone process. Retrieved from </a:t>
            </a:r>
            <a:r>
              <a:rPr lang="en-US" sz="1500" u="sng">
                <a:solidFill>
                  <a:srgbClr val="A6A6A6"/>
                </a:solidFill>
                <a:latin typeface="Open Sans Italics"/>
                <a:hlinkClick r:id="rId8" tooltip="https://cobusgreyling.medium.com/pinecone-in-the-simplest-terms-d18b9bce7cd"/>
              </a:rPr>
              <a:t>https://medium.com/@amol-wagh/open-ai-understand-foundational-concepts-of-chatgpt-and-cool-stuff-you-can-explore-a7a77baf0ee3</a:t>
            </a:r>
          </a:p>
        </p:txBody>
      </p:sp>
      <p:sp>
        <p:nvSpPr>
          <p:cNvPr name="TextBox 7" id="7"/>
          <p:cNvSpPr txBox="true"/>
          <p:nvPr/>
        </p:nvSpPr>
        <p:spPr>
          <a:xfrm rot="0">
            <a:off x="261673" y="1967441"/>
            <a:ext cx="6201964" cy="4105910"/>
          </a:xfrm>
          <a:prstGeom prst="rect">
            <a:avLst/>
          </a:prstGeom>
        </p:spPr>
        <p:txBody>
          <a:bodyPr anchor="t" rtlCol="false" tIns="0" lIns="0" bIns="0" rIns="0">
            <a:spAutoFit/>
          </a:bodyPr>
          <a:lstStyle/>
          <a:p>
            <a:pPr algn="ctr">
              <a:lnSpc>
                <a:spcPts val="3640"/>
              </a:lnSpc>
            </a:pPr>
            <a:r>
              <a:rPr lang="en-US" sz="2600">
                <a:solidFill>
                  <a:srgbClr val="000000"/>
                </a:solidFill>
                <a:latin typeface="Canva Sans"/>
              </a:rPr>
              <a:t>Pinecone can swiftly look for related data points in a database by displaying data as vectors so that it may be searched. This makes it ideal for a range of use cases, including semantic search, similarity search for images and audio, recommendation systems, record matching, anomaly detection, and more</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291458">
            <a:off x="14642159" y="-7232502"/>
            <a:ext cx="15191719" cy="15191719"/>
          </a:xfrm>
          <a:custGeom>
            <a:avLst/>
            <a:gdLst/>
            <a:ahLst/>
            <a:cxnLst/>
            <a:rect r="r" b="b" t="t" l="l"/>
            <a:pathLst>
              <a:path h="15191719" w="15191719">
                <a:moveTo>
                  <a:pt x="0" y="0"/>
                </a:moveTo>
                <a:lnTo>
                  <a:pt x="15191719" y="0"/>
                </a:lnTo>
                <a:lnTo>
                  <a:pt x="15191719" y="15191719"/>
                </a:lnTo>
                <a:lnTo>
                  <a:pt x="0" y="1519171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5291458">
            <a:off x="-11545878" y="2327783"/>
            <a:ext cx="15191719" cy="15191719"/>
          </a:xfrm>
          <a:custGeom>
            <a:avLst/>
            <a:gdLst/>
            <a:ahLst/>
            <a:cxnLst/>
            <a:rect r="r" b="b" t="t" l="l"/>
            <a:pathLst>
              <a:path h="15191719" w="15191719">
                <a:moveTo>
                  <a:pt x="0" y="0"/>
                </a:moveTo>
                <a:lnTo>
                  <a:pt x="15191719" y="0"/>
                </a:lnTo>
                <a:lnTo>
                  <a:pt x="15191719" y="15191719"/>
                </a:lnTo>
                <a:lnTo>
                  <a:pt x="0" y="1519171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2314159" y="3907155"/>
            <a:ext cx="12091998" cy="1236345"/>
          </a:xfrm>
          <a:prstGeom prst="rect">
            <a:avLst/>
          </a:prstGeom>
        </p:spPr>
        <p:txBody>
          <a:bodyPr anchor="t" rtlCol="false" tIns="0" lIns="0" bIns="0" rIns="0">
            <a:spAutoFit/>
          </a:bodyPr>
          <a:lstStyle/>
          <a:p>
            <a:pPr algn="ctr">
              <a:lnSpc>
                <a:spcPts val="10080"/>
              </a:lnSpc>
              <a:spcBef>
                <a:spcPct val="0"/>
              </a:spcBef>
            </a:pPr>
            <a:r>
              <a:rPr lang="en-US" sz="7200">
                <a:solidFill>
                  <a:srgbClr val="314FDD"/>
                </a:solidFill>
                <a:latin typeface="Montserrat Classic Bold"/>
              </a:rPr>
              <a:t>APPENDIX B : BUSINESS</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377575" y="7491"/>
            <a:ext cx="15532850" cy="1193800"/>
          </a:xfrm>
          <a:prstGeom prst="rect">
            <a:avLst/>
          </a:prstGeom>
        </p:spPr>
        <p:txBody>
          <a:bodyPr anchor="t" rtlCol="false" tIns="0" lIns="0" bIns="0" rIns="0">
            <a:spAutoFit/>
          </a:bodyPr>
          <a:lstStyle/>
          <a:p>
            <a:pPr algn="ctr">
              <a:lnSpc>
                <a:spcPts val="9799"/>
              </a:lnSpc>
              <a:spcBef>
                <a:spcPct val="0"/>
              </a:spcBef>
            </a:pPr>
            <a:r>
              <a:rPr lang="en-US" sz="6999">
                <a:solidFill>
                  <a:srgbClr val="000000"/>
                </a:solidFill>
                <a:latin typeface="Montserrat Classic Bold"/>
              </a:rPr>
              <a:t>COST ANALYSIS</a:t>
            </a:r>
          </a:p>
        </p:txBody>
      </p:sp>
      <p:sp>
        <p:nvSpPr>
          <p:cNvPr name="Freeform 3" id="3"/>
          <p:cNvSpPr/>
          <p:nvPr/>
        </p:nvSpPr>
        <p:spPr>
          <a:xfrm flipH="true" flipV="true" rot="2700000">
            <a:off x="10168747" y="-5197216"/>
            <a:ext cx="12789569" cy="10394432"/>
          </a:xfrm>
          <a:custGeom>
            <a:avLst/>
            <a:gdLst/>
            <a:ahLst/>
            <a:cxnLst/>
            <a:rect r="r" b="b" t="t" l="l"/>
            <a:pathLst>
              <a:path h="10394432" w="12789569">
                <a:moveTo>
                  <a:pt x="12789569" y="10394432"/>
                </a:moveTo>
                <a:lnTo>
                  <a:pt x="0" y="10394432"/>
                </a:lnTo>
                <a:lnTo>
                  <a:pt x="0" y="0"/>
                </a:lnTo>
                <a:lnTo>
                  <a:pt x="12789569" y="0"/>
                </a:lnTo>
                <a:lnTo>
                  <a:pt x="12789569" y="10394432"/>
                </a:lnTo>
                <a:close/>
              </a:path>
            </a:pathLst>
          </a:custGeom>
          <a:blipFill>
            <a:blip r:embed="rId2">
              <a:alphaModFix amt="19999"/>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7643211">
            <a:off x="-5765690" y="8284573"/>
            <a:ext cx="9797381" cy="9797381"/>
          </a:xfrm>
          <a:custGeom>
            <a:avLst/>
            <a:gdLst/>
            <a:ahLst/>
            <a:cxnLst/>
            <a:rect r="r" b="b" t="t" l="l"/>
            <a:pathLst>
              <a:path h="9797381" w="9797381">
                <a:moveTo>
                  <a:pt x="0" y="0"/>
                </a:moveTo>
                <a:lnTo>
                  <a:pt x="9797381" y="0"/>
                </a:lnTo>
                <a:lnTo>
                  <a:pt x="9797381" y="9797381"/>
                </a:lnTo>
                <a:lnTo>
                  <a:pt x="0" y="979738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aphicFrame>
        <p:nvGraphicFramePr>
          <p:cNvPr name="Table 5" id="5"/>
          <p:cNvGraphicFramePr>
            <a:graphicFrameLocks noGrp="true"/>
          </p:cNvGraphicFramePr>
          <p:nvPr/>
        </p:nvGraphicFramePr>
        <p:xfrm>
          <a:off x="2095206" y="1488619"/>
          <a:ext cx="13047647" cy="7401844"/>
        </p:xfrm>
        <a:graphic>
          <a:graphicData uri="http://schemas.openxmlformats.org/drawingml/2006/table">
            <a:tbl>
              <a:tblPr/>
              <a:tblGrid>
                <a:gridCol w="3261912"/>
                <a:gridCol w="3261912"/>
                <a:gridCol w="3261912"/>
                <a:gridCol w="3261912"/>
              </a:tblGrid>
              <a:tr h="1480369">
                <a:tc rowSpan="2">
                  <a:txBody>
                    <a:bodyPr anchor="t" rtlCol="false"/>
                    <a:lstStyle/>
                    <a:p>
                      <a:pPr algn="ctr">
                        <a:lnSpc>
                          <a:spcPts val="3375"/>
                        </a:lnSpc>
                        <a:defRPr/>
                      </a:pPr>
                      <a:r>
                        <a:rPr lang="en-US" sz="2410">
                          <a:solidFill>
                            <a:srgbClr val="FFFFFF"/>
                          </a:solidFill>
                          <a:latin typeface="Open Sans Bold"/>
                        </a:rPr>
                        <a:t>OPEN AI</a:t>
                      </a:r>
                      <a:endParaRPr lang="en-US" sz="1100"/>
                    </a:p>
                  </a:txBody>
                  <a:tcPr marL="211653" marR="211653" marT="211653" marB="211653" anchor="ctr">
                    <a:lnL cmpd="sng" algn="ctr" cap="flat" w="42331">
                      <a:solidFill>
                        <a:srgbClr val="000000"/>
                      </a:solidFill>
                      <a:prstDash val="solid"/>
                      <a:round/>
                      <a:headEnd type="none" w="med" len="med"/>
                      <a:tailEnd type="none" w="med" len="med"/>
                    </a:lnL>
                    <a:lnR cmpd="sng" algn="ctr" cap="flat" w="42331">
                      <a:solidFill>
                        <a:srgbClr val="000000"/>
                      </a:solidFill>
                      <a:prstDash val="solid"/>
                      <a:round/>
                      <a:headEnd type="none" w="med" len="med"/>
                      <a:tailEnd type="none" w="med" len="med"/>
                    </a:lnR>
                    <a:lnT cmpd="sng" algn="ctr" cap="flat" w="42331">
                      <a:solidFill>
                        <a:srgbClr val="000000"/>
                      </a:solidFill>
                      <a:prstDash val="solid"/>
                      <a:round/>
                      <a:headEnd type="none" w="med" len="med"/>
                      <a:tailEnd type="none" w="med" len="med"/>
                    </a:lnT>
                    <a:lnB cmpd="sng" algn="ctr" cap="flat" w="42331">
                      <a:solidFill>
                        <a:srgbClr val="000000"/>
                      </a:solidFill>
                      <a:prstDash val="solid"/>
                      <a:round/>
                      <a:headEnd type="none" w="med" len="med"/>
                      <a:tailEnd type="none" w="med" len="med"/>
                    </a:lnB>
                    <a:solidFill>
                      <a:srgbClr val="38B6FF"/>
                    </a:solidFill>
                  </a:tcPr>
                </a:tc>
                <a:tc rowSpan="2">
                  <a:txBody>
                    <a:bodyPr anchor="t" rtlCol="false"/>
                    <a:lstStyle/>
                    <a:p>
                      <a:pPr algn="ctr">
                        <a:lnSpc>
                          <a:spcPts val="3375"/>
                        </a:lnSpc>
                        <a:defRPr/>
                      </a:pPr>
                      <a:r>
                        <a:rPr lang="en-US" sz="2410">
                          <a:solidFill>
                            <a:srgbClr val="FFFFFF"/>
                          </a:solidFill>
                          <a:latin typeface="Open Sans Bold"/>
                        </a:rPr>
                        <a:t>Model</a:t>
                      </a:r>
                      <a:endParaRPr lang="en-US" sz="1100"/>
                    </a:p>
                  </a:txBody>
                  <a:tcPr marL="211653" marR="211653" marT="211653" marB="211653" anchor="ctr">
                    <a:lnL cmpd="sng" algn="ctr" cap="flat" w="42331">
                      <a:solidFill>
                        <a:srgbClr val="000000"/>
                      </a:solidFill>
                      <a:prstDash val="solid"/>
                      <a:round/>
                      <a:headEnd type="none" w="med" len="med"/>
                      <a:tailEnd type="none" w="med" len="med"/>
                    </a:lnL>
                    <a:lnR cmpd="sng" algn="ctr" cap="flat" w="42331">
                      <a:solidFill>
                        <a:srgbClr val="000000"/>
                      </a:solidFill>
                      <a:prstDash val="solid"/>
                      <a:round/>
                      <a:headEnd type="none" w="med" len="med"/>
                      <a:tailEnd type="none" w="med" len="med"/>
                    </a:lnR>
                    <a:lnT cmpd="sng" algn="ctr" cap="flat" w="42331">
                      <a:solidFill>
                        <a:srgbClr val="000000"/>
                      </a:solidFill>
                      <a:prstDash val="solid"/>
                      <a:round/>
                      <a:headEnd type="none" w="med" len="med"/>
                      <a:tailEnd type="none" w="med" len="med"/>
                    </a:lnT>
                    <a:lnB cmpd="sng" algn="ctr" cap="flat" w="42331">
                      <a:solidFill>
                        <a:srgbClr val="000000"/>
                      </a:solidFill>
                      <a:prstDash val="solid"/>
                      <a:round/>
                      <a:headEnd type="none" w="med" len="med"/>
                      <a:tailEnd type="none" w="med" len="med"/>
                    </a:lnB>
                    <a:solidFill>
                      <a:srgbClr val="38B6FF"/>
                    </a:solidFill>
                  </a:tcPr>
                </a:tc>
                <a:tc>
                  <a:txBody>
                    <a:bodyPr anchor="t" rtlCol="false"/>
                    <a:lstStyle/>
                    <a:p>
                      <a:pPr algn="ctr">
                        <a:lnSpc>
                          <a:spcPts val="3375"/>
                        </a:lnSpc>
                        <a:defRPr/>
                      </a:pPr>
                      <a:r>
                        <a:rPr lang="en-US" sz="2410">
                          <a:solidFill>
                            <a:srgbClr val="FFFFFF"/>
                          </a:solidFill>
                          <a:latin typeface="Open Sans Bold"/>
                        </a:rPr>
                        <a:t>Input </a:t>
                      </a:r>
                      <a:endParaRPr lang="en-US" sz="1100"/>
                    </a:p>
                  </a:txBody>
                  <a:tcPr marL="211653" marR="211653" marT="211653" marB="211653" anchor="ctr">
                    <a:lnL cmpd="sng" algn="ctr" cap="flat" w="42331">
                      <a:solidFill>
                        <a:srgbClr val="000000"/>
                      </a:solidFill>
                      <a:prstDash val="solid"/>
                      <a:round/>
                      <a:headEnd type="none" w="med" len="med"/>
                      <a:tailEnd type="none" w="med" len="med"/>
                    </a:lnL>
                    <a:lnR cmpd="sng" algn="ctr" cap="flat" w="42331">
                      <a:solidFill>
                        <a:srgbClr val="000000"/>
                      </a:solidFill>
                      <a:prstDash val="solid"/>
                      <a:round/>
                      <a:headEnd type="none" w="med" len="med"/>
                      <a:tailEnd type="none" w="med" len="med"/>
                    </a:lnR>
                    <a:lnT cmpd="sng" algn="ctr" cap="flat" w="42331">
                      <a:solidFill>
                        <a:srgbClr val="000000"/>
                      </a:solidFill>
                      <a:prstDash val="solid"/>
                      <a:round/>
                      <a:headEnd type="none" w="med" len="med"/>
                      <a:tailEnd type="none" w="med" len="med"/>
                    </a:lnT>
                    <a:lnB cmpd="sng" algn="ctr" cap="flat" w="42331">
                      <a:solidFill>
                        <a:srgbClr val="000000"/>
                      </a:solidFill>
                      <a:prstDash val="solid"/>
                      <a:round/>
                      <a:headEnd type="none" w="med" len="med"/>
                      <a:tailEnd type="none" w="med" len="med"/>
                    </a:lnB>
                    <a:solidFill>
                      <a:srgbClr val="38B6FF"/>
                    </a:solidFill>
                  </a:tcPr>
                </a:tc>
                <a:tc>
                  <a:txBody>
                    <a:bodyPr anchor="t" rtlCol="false"/>
                    <a:lstStyle/>
                    <a:p>
                      <a:pPr algn="ctr">
                        <a:lnSpc>
                          <a:spcPts val="3375"/>
                        </a:lnSpc>
                        <a:defRPr/>
                      </a:pPr>
                      <a:r>
                        <a:rPr lang="en-US" sz="2410">
                          <a:solidFill>
                            <a:srgbClr val="FFFFFF"/>
                          </a:solidFill>
                          <a:latin typeface="Open Sans Bold"/>
                        </a:rPr>
                        <a:t>Output</a:t>
                      </a:r>
                      <a:endParaRPr lang="en-US" sz="1100"/>
                    </a:p>
                  </a:txBody>
                  <a:tcPr marL="211653" marR="211653" marT="211653" marB="211653" anchor="ctr">
                    <a:lnL cmpd="sng" algn="ctr" cap="flat" w="42331">
                      <a:solidFill>
                        <a:srgbClr val="000000"/>
                      </a:solidFill>
                      <a:prstDash val="solid"/>
                      <a:round/>
                      <a:headEnd type="none" w="med" len="med"/>
                      <a:tailEnd type="none" w="med" len="med"/>
                    </a:lnL>
                    <a:lnR cmpd="sng" algn="ctr" cap="flat" w="42331">
                      <a:solidFill>
                        <a:srgbClr val="000000"/>
                      </a:solidFill>
                      <a:prstDash val="solid"/>
                      <a:round/>
                      <a:headEnd type="none" w="med" len="med"/>
                      <a:tailEnd type="none" w="med" len="med"/>
                    </a:lnR>
                    <a:lnT cmpd="sng" algn="ctr" cap="flat" w="42331">
                      <a:solidFill>
                        <a:srgbClr val="000000"/>
                      </a:solidFill>
                      <a:prstDash val="solid"/>
                      <a:round/>
                      <a:headEnd type="none" w="med" len="med"/>
                      <a:tailEnd type="none" w="med" len="med"/>
                    </a:lnT>
                    <a:lnB cmpd="sng" algn="ctr" cap="flat" w="42331">
                      <a:solidFill>
                        <a:srgbClr val="000000"/>
                      </a:solidFill>
                      <a:prstDash val="solid"/>
                      <a:round/>
                      <a:headEnd type="none" w="med" len="med"/>
                      <a:tailEnd type="none" w="med" len="med"/>
                    </a:lnB>
                    <a:solidFill>
                      <a:srgbClr val="38B6FF"/>
                    </a:solidFill>
                  </a:tcPr>
                </a:tc>
              </a:tr>
              <a:tr h="1480369">
                <a:tc vMerge="true">
                  <a:txBody>
                    <a:bodyPr anchor="t" rtlCol="false"/>
                    <a:lstStyle/>
                    <a:p>
                      <a:pPr algn="ctr">
                        <a:lnSpc>
                          <a:spcPts val="3375"/>
                        </a:lnSpc>
                        <a:defRPr/>
                      </a:pPr>
                      <a:r>
                        <a:rPr lang="en-US" sz="2410">
                          <a:solidFill>
                            <a:srgbClr val="FFFFFF"/>
                          </a:solidFill>
                          <a:latin typeface="Open Sans Bold"/>
                        </a:rPr>
                        <a:t>OPEN AI</a:t>
                      </a:r>
                      <a:endParaRPr lang="en-US" sz="1100"/>
                    </a:p>
                  </a:txBody>
                  <a:tcPr marL="211653" marR="211653" marT="211653" marB="211653" anchor="ctr">
                    <a:lnL cmpd="sng" algn="ctr" cap="flat" w="42331">
                      <a:solidFill>
                        <a:srgbClr val="000000"/>
                      </a:solidFill>
                      <a:prstDash val="solid"/>
                      <a:round/>
                      <a:headEnd type="none" w="med" len="med"/>
                      <a:tailEnd type="none" w="med" len="med"/>
                    </a:lnL>
                    <a:lnR cmpd="sng" algn="ctr" cap="flat" w="42331">
                      <a:solidFill>
                        <a:srgbClr val="000000"/>
                      </a:solidFill>
                      <a:prstDash val="solid"/>
                      <a:round/>
                      <a:headEnd type="none" w="med" len="med"/>
                      <a:tailEnd type="none" w="med" len="med"/>
                    </a:lnR>
                    <a:lnT cmpd="sng" algn="ctr" cap="flat" w="42331">
                      <a:solidFill>
                        <a:srgbClr val="000000"/>
                      </a:solidFill>
                      <a:prstDash val="solid"/>
                      <a:round/>
                      <a:headEnd type="none" w="med" len="med"/>
                      <a:tailEnd type="none" w="med" len="med"/>
                    </a:lnT>
                    <a:lnB cmpd="sng" algn="ctr" cap="flat" w="42331">
                      <a:solidFill>
                        <a:srgbClr val="000000"/>
                      </a:solidFill>
                      <a:prstDash val="solid"/>
                      <a:round/>
                      <a:headEnd type="none" w="med" len="med"/>
                      <a:tailEnd type="none" w="med" len="med"/>
                    </a:lnB>
                    <a:solidFill>
                      <a:srgbClr val="38B6FF"/>
                    </a:solidFill>
                  </a:tcPr>
                </a:tc>
                <a:tc vMerge="true">
                  <a:txBody>
                    <a:bodyPr anchor="t" rtlCol="false"/>
                    <a:lstStyle/>
                    <a:p>
                      <a:pPr algn="ctr">
                        <a:lnSpc>
                          <a:spcPts val="3375"/>
                        </a:lnSpc>
                        <a:defRPr/>
                      </a:pPr>
                      <a:r>
                        <a:rPr lang="en-US" sz="2410">
                          <a:solidFill>
                            <a:srgbClr val="FFFFFF"/>
                          </a:solidFill>
                          <a:latin typeface="Open Sans Bold"/>
                        </a:rPr>
                        <a:t>Model</a:t>
                      </a:r>
                      <a:endParaRPr lang="en-US" sz="1100"/>
                    </a:p>
                  </a:txBody>
                  <a:tcPr marL="211653" marR="211653" marT="211653" marB="211653" anchor="ctr">
                    <a:lnL cmpd="sng" algn="ctr" cap="flat" w="42331">
                      <a:solidFill>
                        <a:srgbClr val="000000"/>
                      </a:solidFill>
                      <a:prstDash val="solid"/>
                      <a:round/>
                      <a:headEnd type="none" w="med" len="med"/>
                      <a:tailEnd type="none" w="med" len="med"/>
                    </a:lnL>
                    <a:lnR cmpd="sng" algn="ctr" cap="flat" w="42331">
                      <a:solidFill>
                        <a:srgbClr val="000000"/>
                      </a:solidFill>
                      <a:prstDash val="solid"/>
                      <a:round/>
                      <a:headEnd type="none" w="med" len="med"/>
                      <a:tailEnd type="none" w="med" len="med"/>
                    </a:lnR>
                    <a:lnT cmpd="sng" algn="ctr" cap="flat" w="42331">
                      <a:solidFill>
                        <a:srgbClr val="000000"/>
                      </a:solidFill>
                      <a:prstDash val="solid"/>
                      <a:round/>
                      <a:headEnd type="none" w="med" len="med"/>
                      <a:tailEnd type="none" w="med" len="med"/>
                    </a:lnT>
                    <a:lnB cmpd="sng" algn="ctr" cap="flat" w="42331">
                      <a:solidFill>
                        <a:srgbClr val="000000"/>
                      </a:solidFill>
                      <a:prstDash val="solid"/>
                      <a:round/>
                      <a:headEnd type="none" w="med" len="med"/>
                      <a:tailEnd type="none" w="med" len="med"/>
                    </a:lnB>
                    <a:solidFill>
                      <a:srgbClr val="38B6FF"/>
                    </a:solidFill>
                  </a:tcPr>
                </a:tc>
                <a:tc gridSpan="2">
                  <a:txBody>
                    <a:bodyPr anchor="t" rtlCol="false"/>
                    <a:lstStyle/>
                    <a:p>
                      <a:pPr algn="ctr">
                        <a:lnSpc>
                          <a:spcPts val="3375"/>
                        </a:lnSpc>
                        <a:defRPr/>
                      </a:pPr>
                      <a:r>
                        <a:rPr lang="en-US" sz="2410">
                          <a:solidFill>
                            <a:srgbClr val="FFFFFF"/>
                          </a:solidFill>
                          <a:latin typeface="Open Sans Bold"/>
                        </a:rPr>
                        <a:t>Usage</a:t>
                      </a:r>
                      <a:endParaRPr lang="en-US" sz="1100"/>
                    </a:p>
                  </a:txBody>
                  <a:tcPr marL="211653" marR="211653" marT="211653" marB="211653" anchor="ctr">
                    <a:lnL cmpd="sng" algn="ctr" cap="flat" w="42331">
                      <a:solidFill>
                        <a:srgbClr val="000000"/>
                      </a:solidFill>
                      <a:prstDash val="solid"/>
                      <a:round/>
                      <a:headEnd type="none" w="med" len="med"/>
                      <a:tailEnd type="none" w="med" len="med"/>
                    </a:lnL>
                    <a:lnR cmpd="sng" algn="ctr" cap="flat" w="42331">
                      <a:solidFill>
                        <a:srgbClr val="000000"/>
                      </a:solidFill>
                      <a:prstDash val="solid"/>
                      <a:round/>
                      <a:headEnd type="none" w="med" len="med"/>
                      <a:tailEnd type="none" w="med" len="med"/>
                    </a:lnR>
                    <a:lnT cmpd="sng" algn="ctr" cap="flat" w="42331">
                      <a:solidFill>
                        <a:srgbClr val="000000"/>
                      </a:solidFill>
                      <a:prstDash val="solid"/>
                      <a:round/>
                      <a:headEnd type="none" w="med" len="med"/>
                      <a:tailEnd type="none" w="med" len="med"/>
                    </a:lnT>
                    <a:lnB cmpd="sng" algn="ctr" cap="flat" w="42331">
                      <a:solidFill>
                        <a:srgbClr val="000000"/>
                      </a:solidFill>
                      <a:prstDash val="solid"/>
                      <a:round/>
                      <a:headEnd type="none" w="med" len="med"/>
                      <a:tailEnd type="none" w="med" len="med"/>
                    </a:lnB>
                    <a:solidFill>
                      <a:srgbClr val="38B6FF"/>
                    </a:solidFill>
                  </a:tcPr>
                </a:tc>
                <a:tc hMerge="true">
                  <a:txBody>
                    <a:bodyPr anchor="t" rtlCol="false"/>
                    <a:lstStyle/>
                    <a:p>
                      <a:pPr algn="ctr">
                        <a:lnSpc>
                          <a:spcPts val="3375"/>
                        </a:lnSpc>
                        <a:defRPr/>
                      </a:pPr>
                      <a:r>
                        <a:rPr lang="en-US" sz="2410">
                          <a:solidFill>
                            <a:srgbClr val="FFFFFF"/>
                          </a:solidFill>
                          <a:latin typeface="Open Sans Bold"/>
                        </a:rPr>
                        <a:t>Usage</a:t>
                      </a:r>
                      <a:endParaRPr lang="en-US" sz="1100"/>
                    </a:p>
                  </a:txBody>
                  <a:tcPr marL="211653" marR="211653" marT="211653" marB="211653" anchor="ctr">
                    <a:lnL cmpd="sng" algn="ctr" cap="flat" w="42331">
                      <a:solidFill>
                        <a:srgbClr val="000000"/>
                      </a:solidFill>
                      <a:prstDash val="solid"/>
                      <a:round/>
                      <a:headEnd type="none" w="med" len="med"/>
                      <a:tailEnd type="none" w="med" len="med"/>
                    </a:lnL>
                    <a:lnR cmpd="sng" algn="ctr" cap="flat" w="42331">
                      <a:solidFill>
                        <a:srgbClr val="000000"/>
                      </a:solidFill>
                      <a:prstDash val="solid"/>
                      <a:round/>
                      <a:headEnd type="none" w="med" len="med"/>
                      <a:tailEnd type="none" w="med" len="med"/>
                    </a:lnR>
                    <a:lnT cmpd="sng" algn="ctr" cap="flat" w="42331">
                      <a:solidFill>
                        <a:srgbClr val="000000"/>
                      </a:solidFill>
                      <a:prstDash val="solid"/>
                      <a:round/>
                      <a:headEnd type="none" w="med" len="med"/>
                      <a:tailEnd type="none" w="med" len="med"/>
                    </a:lnT>
                    <a:lnB cmpd="sng" algn="ctr" cap="flat" w="42331">
                      <a:solidFill>
                        <a:srgbClr val="000000"/>
                      </a:solidFill>
                      <a:prstDash val="solid"/>
                      <a:round/>
                      <a:headEnd type="none" w="med" len="med"/>
                      <a:tailEnd type="none" w="med" len="med"/>
                    </a:lnB>
                    <a:solidFill>
                      <a:srgbClr val="38B6FF"/>
                    </a:solidFill>
                  </a:tcPr>
                </a:tc>
              </a:tr>
              <a:tr h="1480369">
                <a:tc rowSpan="2">
                  <a:txBody>
                    <a:bodyPr anchor="t" rtlCol="false"/>
                    <a:lstStyle/>
                    <a:p>
                      <a:pPr algn="ctr">
                        <a:lnSpc>
                          <a:spcPts val="3375"/>
                        </a:lnSpc>
                        <a:defRPr/>
                      </a:pPr>
                      <a:r>
                        <a:rPr lang="en-US" sz="2410">
                          <a:solidFill>
                            <a:srgbClr val="000000"/>
                          </a:solidFill>
                          <a:latin typeface="Open Sans"/>
                        </a:rPr>
                        <a:t>GPT-3.5 Turbo</a:t>
                      </a:r>
                      <a:endParaRPr lang="en-US" sz="1100"/>
                    </a:p>
                  </a:txBody>
                  <a:tcPr marL="211653" marR="211653" marT="211653" marB="211653" anchor="ctr">
                    <a:lnL cmpd="sng" algn="ctr" cap="flat" w="42331">
                      <a:solidFill>
                        <a:srgbClr val="000000"/>
                      </a:solidFill>
                      <a:prstDash val="solid"/>
                      <a:round/>
                      <a:headEnd type="none" w="med" len="med"/>
                      <a:tailEnd type="none" w="med" len="med"/>
                    </a:lnL>
                    <a:lnR cmpd="sng" algn="ctr" cap="flat" w="42331">
                      <a:solidFill>
                        <a:srgbClr val="000000"/>
                      </a:solidFill>
                      <a:prstDash val="solid"/>
                      <a:round/>
                      <a:headEnd type="none" w="med" len="med"/>
                      <a:tailEnd type="none" w="med" len="med"/>
                    </a:lnR>
                    <a:lnT cmpd="sng" algn="ctr" cap="flat" w="42331">
                      <a:solidFill>
                        <a:srgbClr val="000000"/>
                      </a:solidFill>
                      <a:prstDash val="solid"/>
                      <a:round/>
                      <a:headEnd type="none" w="med" len="med"/>
                      <a:tailEnd type="none" w="med" len="med"/>
                    </a:lnT>
                    <a:lnB cmpd="sng" algn="ctr" cap="flat" w="42331">
                      <a:solidFill>
                        <a:srgbClr val="000000"/>
                      </a:solidFill>
                      <a:prstDash val="solid"/>
                      <a:round/>
                      <a:headEnd type="none" w="med" len="med"/>
                      <a:tailEnd type="none" w="med" len="med"/>
                    </a:lnB>
                  </a:tcPr>
                </a:tc>
                <a:tc>
                  <a:txBody>
                    <a:bodyPr anchor="t" rtlCol="false"/>
                    <a:lstStyle/>
                    <a:p>
                      <a:pPr algn="ctr">
                        <a:lnSpc>
                          <a:spcPts val="3375"/>
                        </a:lnSpc>
                        <a:defRPr/>
                      </a:pPr>
                      <a:r>
                        <a:rPr lang="en-US" sz="2410">
                          <a:solidFill>
                            <a:srgbClr val="000000"/>
                          </a:solidFill>
                          <a:latin typeface="Open Sans"/>
                        </a:rPr>
                        <a:t>4K context</a:t>
                      </a:r>
                      <a:endParaRPr lang="en-US" sz="1100"/>
                    </a:p>
                  </a:txBody>
                  <a:tcPr marL="211653" marR="211653" marT="211653" marB="211653" anchor="ctr">
                    <a:lnL cmpd="sng" algn="ctr" cap="flat" w="42331">
                      <a:solidFill>
                        <a:srgbClr val="000000"/>
                      </a:solidFill>
                      <a:prstDash val="solid"/>
                      <a:round/>
                      <a:headEnd type="none" w="med" len="med"/>
                      <a:tailEnd type="none" w="med" len="med"/>
                    </a:lnL>
                    <a:lnR cmpd="sng" algn="ctr" cap="flat" w="42331">
                      <a:solidFill>
                        <a:srgbClr val="000000"/>
                      </a:solidFill>
                      <a:prstDash val="solid"/>
                      <a:round/>
                      <a:headEnd type="none" w="med" len="med"/>
                      <a:tailEnd type="none" w="med" len="med"/>
                    </a:lnR>
                    <a:lnT cmpd="sng" algn="ctr" cap="flat" w="42331">
                      <a:solidFill>
                        <a:srgbClr val="000000"/>
                      </a:solidFill>
                      <a:prstDash val="solid"/>
                      <a:round/>
                      <a:headEnd type="none" w="med" len="med"/>
                      <a:tailEnd type="none" w="med" len="med"/>
                    </a:lnT>
                    <a:lnB cmpd="sng" algn="ctr" cap="flat" w="42331">
                      <a:solidFill>
                        <a:srgbClr val="000000"/>
                      </a:solidFill>
                      <a:prstDash val="solid"/>
                      <a:round/>
                      <a:headEnd type="none" w="med" len="med"/>
                      <a:tailEnd type="none" w="med" len="med"/>
                    </a:lnB>
                  </a:tcPr>
                </a:tc>
                <a:tc>
                  <a:txBody>
                    <a:bodyPr anchor="t" rtlCol="false"/>
                    <a:lstStyle/>
                    <a:p>
                      <a:pPr algn="ctr">
                        <a:lnSpc>
                          <a:spcPts val="3375"/>
                        </a:lnSpc>
                        <a:defRPr/>
                      </a:pPr>
                      <a:r>
                        <a:rPr lang="en-US" sz="2410">
                          <a:solidFill>
                            <a:srgbClr val="000000"/>
                          </a:solidFill>
                          <a:latin typeface="Open Sans"/>
                        </a:rPr>
                        <a:t>$0.0015 / 1K tokens</a:t>
                      </a:r>
                      <a:endParaRPr lang="en-US" sz="1100"/>
                    </a:p>
                  </a:txBody>
                  <a:tcPr marL="211653" marR="211653" marT="211653" marB="211653" anchor="ctr">
                    <a:lnL cmpd="sng" algn="ctr" cap="flat" w="42331">
                      <a:solidFill>
                        <a:srgbClr val="000000"/>
                      </a:solidFill>
                      <a:prstDash val="solid"/>
                      <a:round/>
                      <a:headEnd type="none" w="med" len="med"/>
                      <a:tailEnd type="none" w="med" len="med"/>
                    </a:lnL>
                    <a:lnR cmpd="sng" algn="ctr" cap="flat" w="42331">
                      <a:solidFill>
                        <a:srgbClr val="000000"/>
                      </a:solidFill>
                      <a:prstDash val="solid"/>
                      <a:round/>
                      <a:headEnd type="none" w="med" len="med"/>
                      <a:tailEnd type="none" w="med" len="med"/>
                    </a:lnR>
                    <a:lnT cmpd="sng" algn="ctr" cap="flat" w="42331">
                      <a:solidFill>
                        <a:srgbClr val="000000"/>
                      </a:solidFill>
                      <a:prstDash val="solid"/>
                      <a:round/>
                      <a:headEnd type="none" w="med" len="med"/>
                      <a:tailEnd type="none" w="med" len="med"/>
                    </a:lnT>
                    <a:lnB cmpd="sng" algn="ctr" cap="flat" w="42331">
                      <a:solidFill>
                        <a:srgbClr val="000000"/>
                      </a:solidFill>
                      <a:prstDash val="solid"/>
                      <a:round/>
                      <a:headEnd type="none" w="med" len="med"/>
                      <a:tailEnd type="none" w="med" len="med"/>
                    </a:lnB>
                  </a:tcPr>
                </a:tc>
                <a:tc>
                  <a:txBody>
                    <a:bodyPr anchor="t" rtlCol="false"/>
                    <a:lstStyle/>
                    <a:p>
                      <a:pPr algn="ctr">
                        <a:lnSpc>
                          <a:spcPts val="3375"/>
                        </a:lnSpc>
                        <a:defRPr/>
                      </a:pPr>
                      <a:r>
                        <a:rPr lang="en-US" sz="2410">
                          <a:solidFill>
                            <a:srgbClr val="000000"/>
                          </a:solidFill>
                          <a:latin typeface="Open Sans"/>
                        </a:rPr>
                        <a:t>$0.002 / 1K tokens</a:t>
                      </a:r>
                      <a:endParaRPr lang="en-US" sz="1100"/>
                    </a:p>
                  </a:txBody>
                  <a:tcPr marL="211653" marR="211653" marT="211653" marB="211653" anchor="ctr">
                    <a:lnL cmpd="sng" algn="ctr" cap="flat" w="42331">
                      <a:solidFill>
                        <a:srgbClr val="000000"/>
                      </a:solidFill>
                      <a:prstDash val="solid"/>
                      <a:round/>
                      <a:headEnd type="none" w="med" len="med"/>
                      <a:tailEnd type="none" w="med" len="med"/>
                    </a:lnL>
                    <a:lnR cmpd="sng" algn="ctr" cap="flat" w="42331">
                      <a:solidFill>
                        <a:srgbClr val="000000"/>
                      </a:solidFill>
                      <a:prstDash val="solid"/>
                      <a:round/>
                      <a:headEnd type="none" w="med" len="med"/>
                      <a:tailEnd type="none" w="med" len="med"/>
                    </a:lnR>
                    <a:lnT cmpd="sng" algn="ctr" cap="flat" w="42331">
                      <a:solidFill>
                        <a:srgbClr val="000000"/>
                      </a:solidFill>
                      <a:prstDash val="solid"/>
                      <a:round/>
                      <a:headEnd type="none" w="med" len="med"/>
                      <a:tailEnd type="none" w="med" len="med"/>
                    </a:lnT>
                    <a:lnB cmpd="sng" algn="ctr" cap="flat" w="42331">
                      <a:solidFill>
                        <a:srgbClr val="000000"/>
                      </a:solidFill>
                      <a:prstDash val="solid"/>
                      <a:round/>
                      <a:headEnd type="none" w="med" len="med"/>
                      <a:tailEnd type="none" w="med" len="med"/>
                    </a:lnB>
                  </a:tcPr>
                </a:tc>
              </a:tr>
              <a:tr h="1480369">
                <a:tc vMerge="true">
                  <a:txBody>
                    <a:bodyPr anchor="t" rtlCol="false"/>
                    <a:lstStyle/>
                    <a:p>
                      <a:pPr algn="ctr">
                        <a:lnSpc>
                          <a:spcPts val="3375"/>
                        </a:lnSpc>
                        <a:defRPr/>
                      </a:pPr>
                      <a:r>
                        <a:rPr lang="en-US" sz="2410">
                          <a:solidFill>
                            <a:srgbClr val="000000"/>
                          </a:solidFill>
                          <a:latin typeface="Open Sans"/>
                        </a:rPr>
                        <a:t>GPT-3.5 Turbo</a:t>
                      </a:r>
                      <a:endParaRPr lang="en-US" sz="1100"/>
                    </a:p>
                  </a:txBody>
                  <a:tcPr marL="211653" marR="211653" marT="211653" marB="211653" anchor="ctr">
                    <a:lnL cmpd="sng" algn="ctr" cap="flat" w="42331">
                      <a:solidFill>
                        <a:srgbClr val="000000"/>
                      </a:solidFill>
                      <a:prstDash val="solid"/>
                      <a:round/>
                      <a:headEnd type="none" w="med" len="med"/>
                      <a:tailEnd type="none" w="med" len="med"/>
                    </a:lnL>
                    <a:lnR cmpd="sng" algn="ctr" cap="flat" w="42331">
                      <a:solidFill>
                        <a:srgbClr val="000000"/>
                      </a:solidFill>
                      <a:prstDash val="solid"/>
                      <a:round/>
                      <a:headEnd type="none" w="med" len="med"/>
                      <a:tailEnd type="none" w="med" len="med"/>
                    </a:lnR>
                    <a:lnT cmpd="sng" algn="ctr" cap="flat" w="42331">
                      <a:solidFill>
                        <a:srgbClr val="000000"/>
                      </a:solidFill>
                      <a:prstDash val="solid"/>
                      <a:round/>
                      <a:headEnd type="none" w="med" len="med"/>
                      <a:tailEnd type="none" w="med" len="med"/>
                    </a:lnT>
                    <a:lnB cmpd="sng" algn="ctr" cap="flat" w="42331">
                      <a:solidFill>
                        <a:srgbClr val="000000"/>
                      </a:solidFill>
                      <a:prstDash val="solid"/>
                      <a:round/>
                      <a:headEnd type="none" w="med" len="med"/>
                      <a:tailEnd type="none" w="med" len="med"/>
                    </a:lnB>
                  </a:tcPr>
                </a:tc>
                <a:tc>
                  <a:txBody>
                    <a:bodyPr anchor="t" rtlCol="false"/>
                    <a:lstStyle/>
                    <a:p>
                      <a:pPr algn="ctr">
                        <a:lnSpc>
                          <a:spcPts val="3375"/>
                        </a:lnSpc>
                        <a:defRPr/>
                      </a:pPr>
                      <a:r>
                        <a:rPr lang="en-US" sz="2410">
                          <a:solidFill>
                            <a:srgbClr val="000000"/>
                          </a:solidFill>
                          <a:latin typeface="Open Sans"/>
                        </a:rPr>
                        <a:t>16K context</a:t>
                      </a:r>
                      <a:endParaRPr lang="en-US" sz="1100"/>
                    </a:p>
                  </a:txBody>
                  <a:tcPr marL="211653" marR="211653" marT="211653" marB="211653" anchor="ctr">
                    <a:lnL cmpd="sng" algn="ctr" cap="flat" w="42331">
                      <a:solidFill>
                        <a:srgbClr val="000000"/>
                      </a:solidFill>
                      <a:prstDash val="solid"/>
                      <a:round/>
                      <a:headEnd type="none" w="med" len="med"/>
                      <a:tailEnd type="none" w="med" len="med"/>
                    </a:lnL>
                    <a:lnR cmpd="sng" algn="ctr" cap="flat" w="42331">
                      <a:solidFill>
                        <a:srgbClr val="000000"/>
                      </a:solidFill>
                      <a:prstDash val="solid"/>
                      <a:round/>
                      <a:headEnd type="none" w="med" len="med"/>
                      <a:tailEnd type="none" w="med" len="med"/>
                    </a:lnR>
                    <a:lnT cmpd="sng" algn="ctr" cap="flat" w="42331">
                      <a:solidFill>
                        <a:srgbClr val="000000"/>
                      </a:solidFill>
                      <a:prstDash val="solid"/>
                      <a:round/>
                      <a:headEnd type="none" w="med" len="med"/>
                      <a:tailEnd type="none" w="med" len="med"/>
                    </a:lnT>
                    <a:lnB cmpd="sng" algn="ctr" cap="flat" w="42331">
                      <a:solidFill>
                        <a:srgbClr val="000000"/>
                      </a:solidFill>
                      <a:prstDash val="solid"/>
                      <a:round/>
                      <a:headEnd type="none" w="med" len="med"/>
                      <a:tailEnd type="none" w="med" len="med"/>
                    </a:lnB>
                  </a:tcPr>
                </a:tc>
                <a:tc>
                  <a:txBody>
                    <a:bodyPr anchor="t" rtlCol="false"/>
                    <a:lstStyle/>
                    <a:p>
                      <a:pPr algn="ctr">
                        <a:lnSpc>
                          <a:spcPts val="3375"/>
                        </a:lnSpc>
                        <a:defRPr/>
                      </a:pPr>
                      <a:r>
                        <a:rPr lang="en-US" sz="2410">
                          <a:solidFill>
                            <a:srgbClr val="000000"/>
                          </a:solidFill>
                          <a:latin typeface="Open Sans"/>
                        </a:rPr>
                        <a:t>$0.003 / 1K tokens</a:t>
                      </a:r>
                      <a:endParaRPr lang="en-US" sz="1100"/>
                    </a:p>
                  </a:txBody>
                  <a:tcPr marL="211653" marR="211653" marT="211653" marB="211653" anchor="ctr">
                    <a:lnL cmpd="sng" algn="ctr" cap="flat" w="42331">
                      <a:solidFill>
                        <a:srgbClr val="000000"/>
                      </a:solidFill>
                      <a:prstDash val="solid"/>
                      <a:round/>
                      <a:headEnd type="none" w="med" len="med"/>
                      <a:tailEnd type="none" w="med" len="med"/>
                    </a:lnL>
                    <a:lnR cmpd="sng" algn="ctr" cap="flat" w="42331">
                      <a:solidFill>
                        <a:srgbClr val="000000"/>
                      </a:solidFill>
                      <a:prstDash val="solid"/>
                      <a:round/>
                      <a:headEnd type="none" w="med" len="med"/>
                      <a:tailEnd type="none" w="med" len="med"/>
                    </a:lnR>
                    <a:lnT cmpd="sng" algn="ctr" cap="flat" w="42331">
                      <a:solidFill>
                        <a:srgbClr val="000000"/>
                      </a:solidFill>
                      <a:prstDash val="solid"/>
                      <a:round/>
                      <a:headEnd type="none" w="med" len="med"/>
                      <a:tailEnd type="none" w="med" len="med"/>
                    </a:lnT>
                    <a:lnB cmpd="sng" algn="ctr" cap="flat" w="42331">
                      <a:solidFill>
                        <a:srgbClr val="000000"/>
                      </a:solidFill>
                      <a:prstDash val="solid"/>
                      <a:round/>
                      <a:headEnd type="none" w="med" len="med"/>
                      <a:tailEnd type="none" w="med" len="med"/>
                    </a:lnB>
                  </a:tcPr>
                </a:tc>
                <a:tc>
                  <a:txBody>
                    <a:bodyPr anchor="t" rtlCol="false"/>
                    <a:lstStyle/>
                    <a:p>
                      <a:pPr algn="ctr">
                        <a:lnSpc>
                          <a:spcPts val="3375"/>
                        </a:lnSpc>
                        <a:defRPr/>
                      </a:pPr>
                      <a:r>
                        <a:rPr lang="en-US" sz="2410">
                          <a:solidFill>
                            <a:srgbClr val="000000"/>
                          </a:solidFill>
                          <a:latin typeface="Open Sans"/>
                        </a:rPr>
                        <a:t>$0.004 / 1K tokens</a:t>
                      </a:r>
                      <a:endParaRPr lang="en-US" sz="1100"/>
                    </a:p>
                  </a:txBody>
                  <a:tcPr marL="211653" marR="211653" marT="211653" marB="211653" anchor="ctr">
                    <a:lnL cmpd="sng" algn="ctr" cap="flat" w="42331">
                      <a:solidFill>
                        <a:srgbClr val="000000"/>
                      </a:solidFill>
                      <a:prstDash val="solid"/>
                      <a:round/>
                      <a:headEnd type="none" w="med" len="med"/>
                      <a:tailEnd type="none" w="med" len="med"/>
                    </a:lnL>
                    <a:lnR cmpd="sng" algn="ctr" cap="flat" w="42331">
                      <a:solidFill>
                        <a:srgbClr val="000000"/>
                      </a:solidFill>
                      <a:prstDash val="solid"/>
                      <a:round/>
                      <a:headEnd type="none" w="med" len="med"/>
                      <a:tailEnd type="none" w="med" len="med"/>
                    </a:lnR>
                    <a:lnT cmpd="sng" algn="ctr" cap="flat" w="42331">
                      <a:solidFill>
                        <a:srgbClr val="000000"/>
                      </a:solidFill>
                      <a:prstDash val="solid"/>
                      <a:round/>
                      <a:headEnd type="none" w="med" len="med"/>
                      <a:tailEnd type="none" w="med" len="med"/>
                    </a:lnT>
                    <a:lnB cmpd="sng" algn="ctr" cap="flat" w="42331">
                      <a:solidFill>
                        <a:srgbClr val="000000"/>
                      </a:solidFill>
                      <a:prstDash val="solid"/>
                      <a:round/>
                      <a:headEnd type="none" w="med" len="med"/>
                      <a:tailEnd type="none" w="med" len="med"/>
                    </a:lnB>
                  </a:tcPr>
                </a:tc>
              </a:tr>
              <a:tr h="1480369">
                <a:tc>
                  <a:txBody>
                    <a:bodyPr anchor="t" rtlCol="false"/>
                    <a:lstStyle/>
                    <a:p>
                      <a:pPr algn="ctr">
                        <a:lnSpc>
                          <a:spcPts val="3375"/>
                        </a:lnSpc>
                        <a:defRPr/>
                      </a:pPr>
                      <a:r>
                        <a:rPr lang="en-US" sz="2410">
                          <a:solidFill>
                            <a:srgbClr val="000000"/>
                          </a:solidFill>
                          <a:latin typeface="Open Sans"/>
                        </a:rPr>
                        <a:t>Embeddings models</a:t>
                      </a:r>
                      <a:endParaRPr lang="en-US" sz="1100"/>
                    </a:p>
                  </a:txBody>
                  <a:tcPr marL="211653" marR="211653" marT="211653" marB="211653" anchor="ctr">
                    <a:lnL cmpd="sng" algn="ctr" cap="flat" w="42331">
                      <a:solidFill>
                        <a:srgbClr val="000000"/>
                      </a:solidFill>
                      <a:prstDash val="solid"/>
                      <a:round/>
                      <a:headEnd type="none" w="med" len="med"/>
                      <a:tailEnd type="none" w="med" len="med"/>
                    </a:lnL>
                    <a:lnR cmpd="sng" algn="ctr" cap="flat" w="42331">
                      <a:solidFill>
                        <a:srgbClr val="000000"/>
                      </a:solidFill>
                      <a:prstDash val="solid"/>
                      <a:round/>
                      <a:headEnd type="none" w="med" len="med"/>
                      <a:tailEnd type="none" w="med" len="med"/>
                    </a:lnR>
                    <a:lnT cmpd="sng" algn="ctr" cap="flat" w="42331">
                      <a:solidFill>
                        <a:srgbClr val="000000"/>
                      </a:solidFill>
                      <a:prstDash val="solid"/>
                      <a:round/>
                      <a:headEnd type="none" w="med" len="med"/>
                      <a:tailEnd type="none" w="med" len="med"/>
                    </a:lnT>
                    <a:lnB cmpd="sng" algn="ctr" cap="flat" w="42331">
                      <a:solidFill>
                        <a:srgbClr val="000000"/>
                      </a:solidFill>
                      <a:prstDash val="solid"/>
                      <a:round/>
                      <a:headEnd type="none" w="med" len="med"/>
                      <a:tailEnd type="none" w="med" len="med"/>
                    </a:lnB>
                  </a:tcPr>
                </a:tc>
                <a:tc>
                  <a:txBody>
                    <a:bodyPr anchor="t" rtlCol="false"/>
                    <a:lstStyle/>
                    <a:p>
                      <a:pPr algn="ctr">
                        <a:lnSpc>
                          <a:spcPts val="3375"/>
                        </a:lnSpc>
                        <a:defRPr/>
                      </a:pPr>
                      <a:r>
                        <a:rPr lang="en-US" sz="2410">
                          <a:solidFill>
                            <a:srgbClr val="000000"/>
                          </a:solidFill>
                          <a:latin typeface="Open Sans"/>
                        </a:rPr>
                        <a:t>Ada v2</a:t>
                      </a:r>
                      <a:endParaRPr lang="en-US" sz="1100"/>
                    </a:p>
                  </a:txBody>
                  <a:tcPr marL="211653" marR="211653" marT="211653" marB="211653" anchor="ctr">
                    <a:lnL cmpd="sng" algn="ctr" cap="flat" w="42331">
                      <a:solidFill>
                        <a:srgbClr val="000000"/>
                      </a:solidFill>
                      <a:prstDash val="solid"/>
                      <a:round/>
                      <a:headEnd type="none" w="med" len="med"/>
                      <a:tailEnd type="none" w="med" len="med"/>
                    </a:lnL>
                    <a:lnR cmpd="sng" algn="ctr" cap="flat" w="42331">
                      <a:solidFill>
                        <a:srgbClr val="000000"/>
                      </a:solidFill>
                      <a:prstDash val="solid"/>
                      <a:round/>
                      <a:headEnd type="none" w="med" len="med"/>
                      <a:tailEnd type="none" w="med" len="med"/>
                    </a:lnR>
                    <a:lnT cmpd="sng" algn="ctr" cap="flat" w="42331">
                      <a:solidFill>
                        <a:srgbClr val="000000"/>
                      </a:solidFill>
                      <a:prstDash val="solid"/>
                      <a:round/>
                      <a:headEnd type="none" w="med" len="med"/>
                      <a:tailEnd type="none" w="med" len="med"/>
                    </a:lnT>
                    <a:lnB cmpd="sng" algn="ctr" cap="flat" w="42331">
                      <a:solidFill>
                        <a:srgbClr val="000000"/>
                      </a:solidFill>
                      <a:prstDash val="solid"/>
                      <a:round/>
                      <a:headEnd type="none" w="med" len="med"/>
                      <a:tailEnd type="none" w="med" len="med"/>
                    </a:lnB>
                  </a:tcPr>
                </a:tc>
                <a:tc gridSpan="2">
                  <a:txBody>
                    <a:bodyPr anchor="t" rtlCol="false"/>
                    <a:lstStyle/>
                    <a:p>
                      <a:pPr algn="ctr">
                        <a:lnSpc>
                          <a:spcPts val="3375"/>
                        </a:lnSpc>
                        <a:defRPr/>
                      </a:pPr>
                      <a:r>
                        <a:rPr lang="en-US" sz="2410">
                          <a:solidFill>
                            <a:srgbClr val="000000"/>
                          </a:solidFill>
                          <a:latin typeface="Open Sans"/>
                        </a:rPr>
                        <a:t>$0.0001 / 1K tokens</a:t>
                      </a:r>
                      <a:endParaRPr lang="en-US" sz="1100"/>
                    </a:p>
                  </a:txBody>
                  <a:tcPr marL="211653" marR="211653" marT="211653" marB="211653" anchor="ctr">
                    <a:lnL cmpd="sng" algn="ctr" cap="flat" w="42331">
                      <a:solidFill>
                        <a:srgbClr val="000000"/>
                      </a:solidFill>
                      <a:prstDash val="solid"/>
                      <a:round/>
                      <a:headEnd type="none" w="med" len="med"/>
                      <a:tailEnd type="none" w="med" len="med"/>
                    </a:lnL>
                    <a:lnR cmpd="sng" algn="ctr" cap="flat" w="42331">
                      <a:solidFill>
                        <a:srgbClr val="000000"/>
                      </a:solidFill>
                      <a:prstDash val="solid"/>
                      <a:round/>
                      <a:headEnd type="none" w="med" len="med"/>
                      <a:tailEnd type="none" w="med" len="med"/>
                    </a:lnR>
                    <a:lnT cmpd="sng" algn="ctr" cap="flat" w="42331">
                      <a:solidFill>
                        <a:srgbClr val="000000"/>
                      </a:solidFill>
                      <a:prstDash val="solid"/>
                      <a:round/>
                      <a:headEnd type="none" w="med" len="med"/>
                      <a:tailEnd type="none" w="med" len="med"/>
                    </a:lnT>
                    <a:lnB cmpd="sng" algn="ctr" cap="flat" w="42331">
                      <a:solidFill>
                        <a:srgbClr val="000000"/>
                      </a:solidFill>
                      <a:prstDash val="solid"/>
                      <a:round/>
                      <a:headEnd type="none" w="med" len="med"/>
                      <a:tailEnd type="none" w="med" len="med"/>
                    </a:lnB>
                  </a:tcPr>
                </a:tc>
                <a:tc hMerge="true">
                  <a:txBody>
                    <a:bodyPr anchor="t" rtlCol="false"/>
                    <a:lstStyle/>
                    <a:p>
                      <a:pPr algn="ctr">
                        <a:lnSpc>
                          <a:spcPts val="3375"/>
                        </a:lnSpc>
                        <a:defRPr/>
                      </a:pPr>
                      <a:r>
                        <a:rPr lang="en-US" sz="2410">
                          <a:solidFill>
                            <a:srgbClr val="000000"/>
                          </a:solidFill>
                          <a:latin typeface="Open Sans"/>
                        </a:rPr>
                        <a:t>$0.0001 / 1K tokens</a:t>
                      </a:r>
                      <a:endParaRPr lang="en-US" sz="1100"/>
                    </a:p>
                  </a:txBody>
                  <a:tcPr marL="211653" marR="211653" marT="211653" marB="211653" anchor="ctr">
                    <a:lnL cmpd="sng" algn="ctr" cap="flat" w="42331">
                      <a:solidFill>
                        <a:srgbClr val="000000"/>
                      </a:solidFill>
                      <a:prstDash val="solid"/>
                      <a:round/>
                      <a:headEnd type="none" w="med" len="med"/>
                      <a:tailEnd type="none" w="med" len="med"/>
                    </a:lnL>
                    <a:lnR cmpd="sng" algn="ctr" cap="flat" w="42331">
                      <a:solidFill>
                        <a:srgbClr val="000000"/>
                      </a:solidFill>
                      <a:prstDash val="solid"/>
                      <a:round/>
                      <a:headEnd type="none" w="med" len="med"/>
                      <a:tailEnd type="none" w="med" len="med"/>
                    </a:lnR>
                    <a:lnT cmpd="sng" algn="ctr" cap="flat" w="42331">
                      <a:solidFill>
                        <a:srgbClr val="000000"/>
                      </a:solidFill>
                      <a:prstDash val="solid"/>
                      <a:round/>
                      <a:headEnd type="none" w="med" len="med"/>
                      <a:tailEnd type="none" w="med" len="med"/>
                    </a:lnT>
                    <a:lnB cmpd="sng" algn="ctr" cap="flat" w="42331">
                      <a:solidFill>
                        <a:srgbClr val="000000"/>
                      </a:solidFill>
                      <a:prstDash val="solid"/>
                      <a:round/>
                      <a:headEnd type="none" w="med" len="med"/>
                      <a:tailEnd type="none" w="med" len="med"/>
                    </a:lnB>
                  </a:tcPr>
                </a:tc>
              </a:tr>
            </a:tbl>
          </a:graphicData>
        </a:graphic>
      </p:graphicFrame>
      <p:sp>
        <p:nvSpPr>
          <p:cNvPr name="TextBox 6" id="6"/>
          <p:cNvSpPr txBox="true"/>
          <p:nvPr/>
        </p:nvSpPr>
        <p:spPr>
          <a:xfrm rot="0">
            <a:off x="1775420" y="9041130"/>
            <a:ext cx="16329422" cy="396239"/>
          </a:xfrm>
          <a:prstGeom prst="rect">
            <a:avLst/>
          </a:prstGeom>
        </p:spPr>
        <p:txBody>
          <a:bodyPr anchor="t" rtlCol="false" tIns="0" lIns="0" bIns="0" rIns="0">
            <a:spAutoFit/>
          </a:bodyPr>
          <a:lstStyle/>
          <a:p>
            <a:pPr algn="ctr">
              <a:lnSpc>
                <a:spcPts val="3360"/>
              </a:lnSpc>
            </a:pPr>
            <a:r>
              <a:rPr lang="en-US" sz="2400">
                <a:solidFill>
                  <a:srgbClr val="000000"/>
                </a:solidFill>
                <a:latin typeface="Canva Sans"/>
              </a:rPr>
              <a:t>You can think of tokens as pieces of words, where 1,000 tokens is about 750 words. This paragraph is 35 tokens.</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377575" y="7491"/>
            <a:ext cx="15532850" cy="1193800"/>
          </a:xfrm>
          <a:prstGeom prst="rect">
            <a:avLst/>
          </a:prstGeom>
        </p:spPr>
        <p:txBody>
          <a:bodyPr anchor="t" rtlCol="false" tIns="0" lIns="0" bIns="0" rIns="0">
            <a:spAutoFit/>
          </a:bodyPr>
          <a:lstStyle/>
          <a:p>
            <a:pPr algn="ctr">
              <a:lnSpc>
                <a:spcPts val="9799"/>
              </a:lnSpc>
              <a:spcBef>
                <a:spcPct val="0"/>
              </a:spcBef>
            </a:pPr>
            <a:r>
              <a:rPr lang="en-US" sz="6999">
                <a:solidFill>
                  <a:srgbClr val="000000"/>
                </a:solidFill>
                <a:latin typeface="Montserrat Classic Bold"/>
              </a:rPr>
              <a:t>COST ANALYSIS(CONT)</a:t>
            </a:r>
          </a:p>
        </p:txBody>
      </p:sp>
      <p:sp>
        <p:nvSpPr>
          <p:cNvPr name="Freeform 3" id="3"/>
          <p:cNvSpPr/>
          <p:nvPr/>
        </p:nvSpPr>
        <p:spPr>
          <a:xfrm flipH="true" flipV="true" rot="2700000">
            <a:off x="10168747" y="-5197216"/>
            <a:ext cx="12789569" cy="10394432"/>
          </a:xfrm>
          <a:custGeom>
            <a:avLst/>
            <a:gdLst/>
            <a:ahLst/>
            <a:cxnLst/>
            <a:rect r="r" b="b" t="t" l="l"/>
            <a:pathLst>
              <a:path h="10394432" w="12789569">
                <a:moveTo>
                  <a:pt x="12789569" y="10394432"/>
                </a:moveTo>
                <a:lnTo>
                  <a:pt x="0" y="10394432"/>
                </a:lnTo>
                <a:lnTo>
                  <a:pt x="0" y="0"/>
                </a:lnTo>
                <a:lnTo>
                  <a:pt x="12789569" y="0"/>
                </a:lnTo>
                <a:lnTo>
                  <a:pt x="12789569" y="10394432"/>
                </a:lnTo>
                <a:close/>
              </a:path>
            </a:pathLst>
          </a:custGeom>
          <a:blipFill>
            <a:blip r:embed="rId2">
              <a:alphaModFix amt="19999"/>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7643211">
            <a:off x="-5765690" y="8284573"/>
            <a:ext cx="9797381" cy="9797381"/>
          </a:xfrm>
          <a:custGeom>
            <a:avLst/>
            <a:gdLst/>
            <a:ahLst/>
            <a:cxnLst/>
            <a:rect r="r" b="b" t="t" l="l"/>
            <a:pathLst>
              <a:path h="9797381" w="9797381">
                <a:moveTo>
                  <a:pt x="0" y="0"/>
                </a:moveTo>
                <a:lnTo>
                  <a:pt x="9797381" y="0"/>
                </a:lnTo>
                <a:lnTo>
                  <a:pt x="9797381" y="9797381"/>
                </a:lnTo>
                <a:lnTo>
                  <a:pt x="0" y="979738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aphicFrame>
        <p:nvGraphicFramePr>
          <p:cNvPr name="Table 5" id="5"/>
          <p:cNvGraphicFramePr>
            <a:graphicFrameLocks noGrp="true"/>
          </p:cNvGraphicFramePr>
          <p:nvPr/>
        </p:nvGraphicFramePr>
        <p:xfrm>
          <a:off x="5400169" y="1491446"/>
          <a:ext cx="12704673" cy="7304108"/>
        </p:xfrm>
        <a:graphic>
          <a:graphicData uri="http://schemas.openxmlformats.org/drawingml/2006/table">
            <a:tbl>
              <a:tblPr/>
              <a:tblGrid>
                <a:gridCol w="3116924"/>
                <a:gridCol w="1828741"/>
                <a:gridCol w="3301993"/>
                <a:gridCol w="2977881"/>
                <a:gridCol w="1479134"/>
              </a:tblGrid>
              <a:tr h="900166">
                <a:tc rowSpan="2">
                  <a:txBody>
                    <a:bodyPr anchor="t" rtlCol="false"/>
                    <a:lstStyle/>
                    <a:p>
                      <a:pPr algn="ctr">
                        <a:lnSpc>
                          <a:spcPts val="3115"/>
                        </a:lnSpc>
                        <a:defRPr/>
                      </a:pPr>
                      <a:r>
                        <a:rPr lang="en-US" sz="2225">
                          <a:solidFill>
                            <a:srgbClr val="FFFFFF"/>
                          </a:solidFill>
                          <a:latin typeface="Open Sans Bold"/>
                        </a:rPr>
                        <a:t>OPEN AI</a:t>
                      </a:r>
                      <a:endParaRPr lang="en-US" sz="1100"/>
                    </a:p>
                  </a:txBody>
                  <a:tcPr marL="195371" marR="195371" marT="195371" marB="195371" anchor="ctr">
                    <a:lnL cmpd="sng" algn="ctr" cap="flat" w="39074">
                      <a:solidFill>
                        <a:srgbClr val="000000"/>
                      </a:solidFill>
                      <a:prstDash val="solid"/>
                      <a:round/>
                      <a:headEnd type="none" w="med" len="med"/>
                      <a:tailEnd type="none" w="med" len="med"/>
                    </a:lnL>
                    <a:lnR cmpd="sng" algn="ctr" cap="flat" w="39074">
                      <a:solidFill>
                        <a:srgbClr val="000000"/>
                      </a:solidFill>
                      <a:prstDash val="solid"/>
                      <a:round/>
                      <a:headEnd type="none" w="med" len="med"/>
                      <a:tailEnd type="none" w="med" len="med"/>
                    </a:lnR>
                    <a:lnT cmpd="sng" algn="ctr" cap="flat" w="39074">
                      <a:solidFill>
                        <a:srgbClr val="000000"/>
                      </a:solidFill>
                      <a:prstDash val="solid"/>
                      <a:round/>
                      <a:headEnd type="none" w="med" len="med"/>
                      <a:tailEnd type="none" w="med" len="med"/>
                    </a:lnT>
                    <a:lnB cmpd="sng" algn="ctr" cap="flat" w="39074">
                      <a:solidFill>
                        <a:srgbClr val="000000"/>
                      </a:solidFill>
                      <a:prstDash val="solid"/>
                      <a:round/>
                      <a:headEnd type="none" w="med" len="med"/>
                      <a:tailEnd type="none" w="med" len="med"/>
                    </a:lnB>
                    <a:solidFill>
                      <a:srgbClr val="38B6FF"/>
                    </a:solidFill>
                  </a:tcPr>
                </a:tc>
                <a:tc rowSpan="2">
                  <a:txBody>
                    <a:bodyPr anchor="t" rtlCol="false"/>
                    <a:lstStyle/>
                    <a:p>
                      <a:pPr algn="ctr">
                        <a:lnSpc>
                          <a:spcPts val="3115"/>
                        </a:lnSpc>
                        <a:defRPr/>
                      </a:pPr>
                      <a:r>
                        <a:rPr lang="en-US" sz="2225">
                          <a:solidFill>
                            <a:srgbClr val="FFFFFF"/>
                          </a:solidFill>
                          <a:latin typeface="Open Sans Bold"/>
                        </a:rPr>
                        <a:t>Model</a:t>
                      </a:r>
                      <a:endParaRPr lang="en-US" sz="1100"/>
                    </a:p>
                  </a:txBody>
                  <a:tcPr marL="195371" marR="195371" marT="195371" marB="195371" anchor="ctr">
                    <a:lnL cmpd="sng" algn="ctr" cap="flat" w="39074">
                      <a:solidFill>
                        <a:srgbClr val="000000"/>
                      </a:solidFill>
                      <a:prstDash val="solid"/>
                      <a:round/>
                      <a:headEnd type="none" w="med" len="med"/>
                      <a:tailEnd type="none" w="med" len="med"/>
                    </a:lnL>
                    <a:lnR cmpd="sng" algn="ctr" cap="flat" w="39074">
                      <a:solidFill>
                        <a:srgbClr val="000000"/>
                      </a:solidFill>
                      <a:prstDash val="solid"/>
                      <a:round/>
                      <a:headEnd type="none" w="med" len="med"/>
                      <a:tailEnd type="none" w="med" len="med"/>
                    </a:lnR>
                    <a:lnT cmpd="sng" algn="ctr" cap="flat" w="39074">
                      <a:solidFill>
                        <a:srgbClr val="000000"/>
                      </a:solidFill>
                      <a:prstDash val="solid"/>
                      <a:round/>
                      <a:headEnd type="none" w="med" len="med"/>
                      <a:tailEnd type="none" w="med" len="med"/>
                    </a:lnT>
                    <a:lnB cmpd="sng" algn="ctr" cap="flat" w="39074">
                      <a:solidFill>
                        <a:srgbClr val="000000"/>
                      </a:solidFill>
                      <a:prstDash val="solid"/>
                      <a:round/>
                      <a:headEnd type="none" w="med" len="med"/>
                      <a:tailEnd type="none" w="med" len="med"/>
                    </a:lnB>
                    <a:solidFill>
                      <a:srgbClr val="38B6FF"/>
                    </a:solidFill>
                  </a:tcPr>
                </a:tc>
                <a:tc>
                  <a:txBody>
                    <a:bodyPr anchor="t" rtlCol="false"/>
                    <a:lstStyle/>
                    <a:p>
                      <a:pPr algn="ctr">
                        <a:lnSpc>
                          <a:spcPts val="3115"/>
                        </a:lnSpc>
                        <a:defRPr/>
                      </a:pPr>
                      <a:r>
                        <a:rPr lang="en-US" sz="2225">
                          <a:solidFill>
                            <a:srgbClr val="FFFFFF"/>
                          </a:solidFill>
                          <a:latin typeface="Open Sans Bold"/>
                        </a:rPr>
                        <a:t>Input </a:t>
                      </a:r>
                      <a:endParaRPr lang="en-US" sz="1100"/>
                    </a:p>
                  </a:txBody>
                  <a:tcPr marL="195371" marR="195371" marT="195371" marB="195371" anchor="ctr">
                    <a:lnL cmpd="sng" algn="ctr" cap="flat" w="39074">
                      <a:solidFill>
                        <a:srgbClr val="000000"/>
                      </a:solidFill>
                      <a:prstDash val="solid"/>
                      <a:round/>
                      <a:headEnd type="none" w="med" len="med"/>
                      <a:tailEnd type="none" w="med" len="med"/>
                    </a:lnL>
                    <a:lnR cmpd="sng" algn="ctr" cap="flat" w="39074">
                      <a:solidFill>
                        <a:srgbClr val="000000"/>
                      </a:solidFill>
                      <a:prstDash val="solid"/>
                      <a:round/>
                      <a:headEnd type="none" w="med" len="med"/>
                      <a:tailEnd type="none" w="med" len="med"/>
                    </a:lnR>
                    <a:lnT cmpd="sng" algn="ctr" cap="flat" w="39074">
                      <a:solidFill>
                        <a:srgbClr val="000000"/>
                      </a:solidFill>
                      <a:prstDash val="solid"/>
                      <a:round/>
                      <a:headEnd type="none" w="med" len="med"/>
                      <a:tailEnd type="none" w="med" len="med"/>
                    </a:lnT>
                    <a:lnB cmpd="sng" algn="ctr" cap="flat" w="39074">
                      <a:solidFill>
                        <a:srgbClr val="000000"/>
                      </a:solidFill>
                      <a:prstDash val="solid"/>
                      <a:round/>
                      <a:headEnd type="none" w="med" len="med"/>
                      <a:tailEnd type="none" w="med" len="med"/>
                    </a:lnB>
                    <a:solidFill>
                      <a:srgbClr val="38B6FF"/>
                    </a:solidFill>
                  </a:tcPr>
                </a:tc>
                <a:tc>
                  <a:txBody>
                    <a:bodyPr anchor="t" rtlCol="false"/>
                    <a:lstStyle/>
                    <a:p>
                      <a:pPr algn="ctr">
                        <a:lnSpc>
                          <a:spcPts val="3115"/>
                        </a:lnSpc>
                        <a:defRPr/>
                      </a:pPr>
                      <a:r>
                        <a:rPr lang="en-US" sz="2225">
                          <a:solidFill>
                            <a:srgbClr val="FFFFFF"/>
                          </a:solidFill>
                          <a:latin typeface="Open Sans Bold"/>
                        </a:rPr>
                        <a:t>Output</a:t>
                      </a:r>
                      <a:endParaRPr lang="en-US" sz="1100"/>
                    </a:p>
                  </a:txBody>
                  <a:tcPr marL="195371" marR="195371" marT="195371" marB="195371" anchor="ctr">
                    <a:lnL cmpd="sng" algn="ctr" cap="flat" w="39074">
                      <a:solidFill>
                        <a:srgbClr val="000000"/>
                      </a:solidFill>
                      <a:prstDash val="solid"/>
                      <a:round/>
                      <a:headEnd type="none" w="med" len="med"/>
                      <a:tailEnd type="none" w="med" len="med"/>
                    </a:lnL>
                    <a:lnR cmpd="sng" algn="ctr" cap="flat" w="39074">
                      <a:solidFill>
                        <a:srgbClr val="000000"/>
                      </a:solidFill>
                      <a:prstDash val="solid"/>
                      <a:round/>
                      <a:headEnd type="none" w="med" len="med"/>
                      <a:tailEnd type="none" w="med" len="med"/>
                    </a:lnR>
                    <a:lnT cmpd="sng" algn="ctr" cap="flat" w="39074">
                      <a:solidFill>
                        <a:srgbClr val="000000"/>
                      </a:solidFill>
                      <a:prstDash val="solid"/>
                      <a:round/>
                      <a:headEnd type="none" w="med" len="med"/>
                      <a:tailEnd type="none" w="med" len="med"/>
                    </a:lnT>
                    <a:lnB cmpd="sng" algn="ctr" cap="flat" w="39074">
                      <a:solidFill>
                        <a:srgbClr val="000000"/>
                      </a:solidFill>
                      <a:prstDash val="solid"/>
                      <a:round/>
                      <a:headEnd type="none" w="med" len="med"/>
                      <a:tailEnd type="none" w="med" len="med"/>
                    </a:lnB>
                    <a:solidFill>
                      <a:srgbClr val="38B6FF"/>
                    </a:solidFill>
                  </a:tcPr>
                </a:tc>
                <a:tc rowSpan="2">
                  <a:txBody>
                    <a:bodyPr anchor="t" rtlCol="false"/>
                    <a:lstStyle/>
                    <a:p>
                      <a:pPr algn="ctr">
                        <a:lnSpc>
                          <a:spcPts val="3115"/>
                        </a:lnSpc>
                        <a:defRPr/>
                      </a:pPr>
                      <a:r>
                        <a:rPr lang="en-US" sz="2225">
                          <a:solidFill>
                            <a:srgbClr val="FFFFFF"/>
                          </a:solidFill>
                          <a:latin typeface="Open Sans Bold"/>
                        </a:rPr>
                        <a:t>Total</a:t>
                      </a:r>
                      <a:endParaRPr lang="en-US" sz="1100"/>
                    </a:p>
                  </a:txBody>
                  <a:tcPr marL="195371" marR="195371" marT="195371" marB="195371" anchor="ctr">
                    <a:lnL cmpd="sng" algn="ctr" cap="flat" w="39074">
                      <a:solidFill>
                        <a:srgbClr val="000000"/>
                      </a:solidFill>
                      <a:prstDash val="solid"/>
                      <a:round/>
                      <a:headEnd type="none" w="med" len="med"/>
                      <a:tailEnd type="none" w="med" len="med"/>
                    </a:lnL>
                    <a:lnR cmpd="sng" algn="ctr" cap="flat" w="39074">
                      <a:solidFill>
                        <a:srgbClr val="000000"/>
                      </a:solidFill>
                      <a:prstDash val="solid"/>
                      <a:round/>
                      <a:headEnd type="none" w="med" len="med"/>
                      <a:tailEnd type="none" w="med" len="med"/>
                    </a:lnR>
                    <a:lnT cmpd="sng" algn="ctr" cap="flat" w="39074">
                      <a:solidFill>
                        <a:srgbClr val="000000"/>
                      </a:solidFill>
                      <a:prstDash val="solid"/>
                      <a:round/>
                      <a:headEnd type="none" w="med" len="med"/>
                      <a:tailEnd type="none" w="med" len="med"/>
                    </a:lnT>
                    <a:lnB cmpd="sng" algn="ctr" cap="flat" w="39074">
                      <a:solidFill>
                        <a:srgbClr val="000000"/>
                      </a:solidFill>
                      <a:prstDash val="solid"/>
                      <a:round/>
                      <a:headEnd type="none" w="med" len="med"/>
                      <a:tailEnd type="none" w="med" len="med"/>
                    </a:lnB>
                    <a:solidFill>
                      <a:srgbClr val="38B6FF"/>
                    </a:solidFill>
                  </a:tcPr>
                </a:tc>
              </a:tr>
              <a:tr h="900166">
                <a:tc vMerge="true">
                  <a:txBody>
                    <a:bodyPr anchor="t" rtlCol="false"/>
                    <a:lstStyle/>
                    <a:p>
                      <a:pPr algn="ctr">
                        <a:lnSpc>
                          <a:spcPts val="3115"/>
                        </a:lnSpc>
                        <a:defRPr/>
                      </a:pPr>
                      <a:r>
                        <a:rPr lang="en-US" sz="2225">
                          <a:solidFill>
                            <a:srgbClr val="FFFFFF"/>
                          </a:solidFill>
                          <a:latin typeface="Open Sans Bold"/>
                        </a:rPr>
                        <a:t>OPEN AI</a:t>
                      </a:r>
                      <a:endParaRPr lang="en-US" sz="1100"/>
                    </a:p>
                  </a:txBody>
                  <a:tcPr marL="195371" marR="195371" marT="195371" marB="195371" anchor="ctr">
                    <a:lnL cmpd="sng" algn="ctr" cap="flat" w="39074">
                      <a:solidFill>
                        <a:srgbClr val="000000"/>
                      </a:solidFill>
                      <a:prstDash val="solid"/>
                      <a:round/>
                      <a:headEnd type="none" w="med" len="med"/>
                      <a:tailEnd type="none" w="med" len="med"/>
                    </a:lnL>
                    <a:lnR cmpd="sng" algn="ctr" cap="flat" w="39074">
                      <a:solidFill>
                        <a:srgbClr val="000000"/>
                      </a:solidFill>
                      <a:prstDash val="solid"/>
                      <a:round/>
                      <a:headEnd type="none" w="med" len="med"/>
                      <a:tailEnd type="none" w="med" len="med"/>
                    </a:lnR>
                    <a:lnT cmpd="sng" algn="ctr" cap="flat" w="39074">
                      <a:solidFill>
                        <a:srgbClr val="000000"/>
                      </a:solidFill>
                      <a:prstDash val="solid"/>
                      <a:round/>
                      <a:headEnd type="none" w="med" len="med"/>
                      <a:tailEnd type="none" w="med" len="med"/>
                    </a:lnT>
                    <a:lnB cmpd="sng" algn="ctr" cap="flat" w="39074">
                      <a:solidFill>
                        <a:srgbClr val="000000"/>
                      </a:solidFill>
                      <a:prstDash val="solid"/>
                      <a:round/>
                      <a:headEnd type="none" w="med" len="med"/>
                      <a:tailEnd type="none" w="med" len="med"/>
                    </a:lnB>
                    <a:solidFill>
                      <a:srgbClr val="38B6FF"/>
                    </a:solidFill>
                  </a:tcPr>
                </a:tc>
                <a:tc vMerge="true">
                  <a:txBody>
                    <a:bodyPr anchor="t" rtlCol="false"/>
                    <a:lstStyle/>
                    <a:p>
                      <a:pPr algn="ctr">
                        <a:lnSpc>
                          <a:spcPts val="3115"/>
                        </a:lnSpc>
                        <a:defRPr/>
                      </a:pPr>
                      <a:r>
                        <a:rPr lang="en-US" sz="2225">
                          <a:solidFill>
                            <a:srgbClr val="FFFFFF"/>
                          </a:solidFill>
                          <a:latin typeface="Open Sans Bold"/>
                        </a:rPr>
                        <a:t>Model</a:t>
                      </a:r>
                      <a:endParaRPr lang="en-US" sz="1100"/>
                    </a:p>
                  </a:txBody>
                  <a:tcPr marL="195371" marR="195371" marT="195371" marB="195371" anchor="ctr">
                    <a:lnL cmpd="sng" algn="ctr" cap="flat" w="39074">
                      <a:solidFill>
                        <a:srgbClr val="000000"/>
                      </a:solidFill>
                      <a:prstDash val="solid"/>
                      <a:round/>
                      <a:headEnd type="none" w="med" len="med"/>
                      <a:tailEnd type="none" w="med" len="med"/>
                    </a:lnL>
                    <a:lnR cmpd="sng" algn="ctr" cap="flat" w="39074">
                      <a:solidFill>
                        <a:srgbClr val="000000"/>
                      </a:solidFill>
                      <a:prstDash val="solid"/>
                      <a:round/>
                      <a:headEnd type="none" w="med" len="med"/>
                      <a:tailEnd type="none" w="med" len="med"/>
                    </a:lnR>
                    <a:lnT cmpd="sng" algn="ctr" cap="flat" w="39074">
                      <a:solidFill>
                        <a:srgbClr val="000000"/>
                      </a:solidFill>
                      <a:prstDash val="solid"/>
                      <a:round/>
                      <a:headEnd type="none" w="med" len="med"/>
                      <a:tailEnd type="none" w="med" len="med"/>
                    </a:lnT>
                    <a:lnB cmpd="sng" algn="ctr" cap="flat" w="39074">
                      <a:solidFill>
                        <a:srgbClr val="000000"/>
                      </a:solidFill>
                      <a:prstDash val="solid"/>
                      <a:round/>
                      <a:headEnd type="none" w="med" len="med"/>
                      <a:tailEnd type="none" w="med" len="med"/>
                    </a:lnB>
                    <a:solidFill>
                      <a:srgbClr val="38B6FF"/>
                    </a:solidFill>
                  </a:tcPr>
                </a:tc>
                <a:tc gridSpan="2">
                  <a:txBody>
                    <a:bodyPr anchor="t" rtlCol="false"/>
                    <a:lstStyle/>
                    <a:p>
                      <a:pPr algn="ctr">
                        <a:lnSpc>
                          <a:spcPts val="3115"/>
                        </a:lnSpc>
                        <a:defRPr/>
                      </a:pPr>
                      <a:r>
                        <a:rPr lang="en-US" sz="2225">
                          <a:solidFill>
                            <a:srgbClr val="FFFFFF"/>
                          </a:solidFill>
                          <a:latin typeface="Open Sans Bold"/>
                        </a:rPr>
                        <a:t>Usage</a:t>
                      </a:r>
                      <a:endParaRPr lang="en-US" sz="1100"/>
                    </a:p>
                  </a:txBody>
                  <a:tcPr marL="195371" marR="195371" marT="195371" marB="195371" anchor="ctr">
                    <a:lnL cmpd="sng" algn="ctr" cap="flat" w="39074">
                      <a:solidFill>
                        <a:srgbClr val="000000"/>
                      </a:solidFill>
                      <a:prstDash val="solid"/>
                      <a:round/>
                      <a:headEnd type="none" w="med" len="med"/>
                      <a:tailEnd type="none" w="med" len="med"/>
                    </a:lnL>
                    <a:lnR cmpd="sng" algn="ctr" cap="flat" w="39074">
                      <a:solidFill>
                        <a:srgbClr val="000000"/>
                      </a:solidFill>
                      <a:prstDash val="solid"/>
                      <a:round/>
                      <a:headEnd type="none" w="med" len="med"/>
                      <a:tailEnd type="none" w="med" len="med"/>
                    </a:lnR>
                    <a:lnT cmpd="sng" algn="ctr" cap="flat" w="39074">
                      <a:solidFill>
                        <a:srgbClr val="000000"/>
                      </a:solidFill>
                      <a:prstDash val="solid"/>
                      <a:round/>
                      <a:headEnd type="none" w="med" len="med"/>
                      <a:tailEnd type="none" w="med" len="med"/>
                    </a:lnT>
                    <a:lnB cmpd="sng" algn="ctr" cap="flat" w="39074">
                      <a:solidFill>
                        <a:srgbClr val="000000"/>
                      </a:solidFill>
                      <a:prstDash val="solid"/>
                      <a:round/>
                      <a:headEnd type="none" w="med" len="med"/>
                      <a:tailEnd type="none" w="med" len="med"/>
                    </a:lnB>
                    <a:solidFill>
                      <a:srgbClr val="38B6FF"/>
                    </a:solidFill>
                  </a:tcPr>
                </a:tc>
                <a:tc hMerge="true">
                  <a:txBody>
                    <a:bodyPr anchor="t" rtlCol="false"/>
                    <a:lstStyle/>
                    <a:p>
                      <a:pPr algn="ctr">
                        <a:lnSpc>
                          <a:spcPts val="3115"/>
                        </a:lnSpc>
                        <a:defRPr/>
                      </a:pPr>
                      <a:r>
                        <a:rPr lang="en-US" sz="2225">
                          <a:solidFill>
                            <a:srgbClr val="FFFFFF"/>
                          </a:solidFill>
                          <a:latin typeface="Open Sans Bold"/>
                        </a:rPr>
                        <a:t>Usage</a:t>
                      </a:r>
                      <a:endParaRPr lang="en-US" sz="1100"/>
                    </a:p>
                  </a:txBody>
                  <a:tcPr marL="195371" marR="195371" marT="195371" marB="195371" anchor="ctr">
                    <a:lnL cmpd="sng" algn="ctr" cap="flat" w="39074">
                      <a:solidFill>
                        <a:srgbClr val="000000"/>
                      </a:solidFill>
                      <a:prstDash val="solid"/>
                      <a:round/>
                      <a:headEnd type="none" w="med" len="med"/>
                      <a:tailEnd type="none" w="med" len="med"/>
                    </a:lnL>
                    <a:lnR cmpd="sng" algn="ctr" cap="flat" w="39074">
                      <a:solidFill>
                        <a:srgbClr val="000000"/>
                      </a:solidFill>
                      <a:prstDash val="solid"/>
                      <a:round/>
                      <a:headEnd type="none" w="med" len="med"/>
                      <a:tailEnd type="none" w="med" len="med"/>
                    </a:lnR>
                    <a:lnT cmpd="sng" algn="ctr" cap="flat" w="39074">
                      <a:solidFill>
                        <a:srgbClr val="000000"/>
                      </a:solidFill>
                      <a:prstDash val="solid"/>
                      <a:round/>
                      <a:headEnd type="none" w="med" len="med"/>
                      <a:tailEnd type="none" w="med" len="med"/>
                    </a:lnT>
                    <a:lnB cmpd="sng" algn="ctr" cap="flat" w="39074">
                      <a:solidFill>
                        <a:srgbClr val="000000"/>
                      </a:solidFill>
                      <a:prstDash val="solid"/>
                      <a:round/>
                      <a:headEnd type="none" w="med" len="med"/>
                      <a:tailEnd type="none" w="med" len="med"/>
                    </a:lnB>
                    <a:solidFill>
                      <a:srgbClr val="38B6FF"/>
                    </a:solidFill>
                  </a:tcPr>
                </a:tc>
                <a:tc vMerge="true">
                  <a:txBody>
                    <a:bodyPr anchor="t" rtlCol="false"/>
                    <a:lstStyle/>
                    <a:p>
                      <a:pPr algn="ctr">
                        <a:lnSpc>
                          <a:spcPts val="3115"/>
                        </a:lnSpc>
                        <a:defRPr/>
                      </a:pPr>
                      <a:r>
                        <a:rPr lang="en-US" sz="2225">
                          <a:solidFill>
                            <a:srgbClr val="FFFFFF"/>
                          </a:solidFill>
                          <a:latin typeface="Open Sans Bold"/>
                        </a:rPr>
                        <a:t>Total</a:t>
                      </a:r>
                      <a:endParaRPr lang="en-US" sz="1100"/>
                    </a:p>
                  </a:txBody>
                  <a:tcPr marL="195371" marR="195371" marT="195371" marB="195371" anchor="ctr">
                    <a:lnL cmpd="sng" algn="ctr" cap="flat" w="39074">
                      <a:solidFill>
                        <a:srgbClr val="000000"/>
                      </a:solidFill>
                      <a:prstDash val="solid"/>
                      <a:round/>
                      <a:headEnd type="none" w="med" len="med"/>
                      <a:tailEnd type="none" w="med" len="med"/>
                    </a:lnL>
                    <a:lnR cmpd="sng" algn="ctr" cap="flat" w="39074">
                      <a:solidFill>
                        <a:srgbClr val="000000"/>
                      </a:solidFill>
                      <a:prstDash val="solid"/>
                      <a:round/>
                      <a:headEnd type="none" w="med" len="med"/>
                      <a:tailEnd type="none" w="med" len="med"/>
                    </a:lnR>
                    <a:lnT cmpd="sng" algn="ctr" cap="flat" w="39074">
                      <a:solidFill>
                        <a:srgbClr val="000000"/>
                      </a:solidFill>
                      <a:prstDash val="solid"/>
                      <a:round/>
                      <a:headEnd type="none" w="med" len="med"/>
                      <a:tailEnd type="none" w="med" len="med"/>
                    </a:lnT>
                    <a:lnB cmpd="sng" algn="ctr" cap="flat" w="39074">
                      <a:solidFill>
                        <a:srgbClr val="000000"/>
                      </a:solidFill>
                      <a:prstDash val="solid"/>
                      <a:round/>
                      <a:headEnd type="none" w="med" len="med"/>
                      <a:tailEnd type="none" w="med" len="med"/>
                    </a:lnB>
                    <a:solidFill>
                      <a:srgbClr val="38B6FF"/>
                    </a:solidFill>
                  </a:tcPr>
                </a:tc>
              </a:tr>
              <a:tr h="648212">
                <a:tc rowSpan="2">
                  <a:txBody>
                    <a:bodyPr anchor="t" rtlCol="false"/>
                    <a:lstStyle/>
                    <a:p>
                      <a:pPr algn="ctr">
                        <a:lnSpc>
                          <a:spcPts val="3115"/>
                        </a:lnSpc>
                        <a:defRPr/>
                      </a:pPr>
                      <a:r>
                        <a:rPr lang="en-US" sz="2225">
                          <a:solidFill>
                            <a:srgbClr val="000000"/>
                          </a:solidFill>
                          <a:latin typeface="Open Sans"/>
                        </a:rPr>
                        <a:t>GPT-3.5 Turbo</a:t>
                      </a:r>
                      <a:endParaRPr lang="en-US" sz="1100"/>
                    </a:p>
                  </a:txBody>
                  <a:tcPr marL="195371" marR="195371" marT="195371" marB="195371" anchor="ctr">
                    <a:lnL cmpd="sng" algn="ctr" cap="flat" w="39074">
                      <a:solidFill>
                        <a:srgbClr val="000000"/>
                      </a:solidFill>
                      <a:prstDash val="solid"/>
                      <a:round/>
                      <a:headEnd type="none" w="med" len="med"/>
                      <a:tailEnd type="none" w="med" len="med"/>
                    </a:lnL>
                    <a:lnR cmpd="sng" algn="ctr" cap="flat" w="39074">
                      <a:solidFill>
                        <a:srgbClr val="000000"/>
                      </a:solidFill>
                      <a:prstDash val="solid"/>
                      <a:round/>
                      <a:headEnd type="none" w="med" len="med"/>
                      <a:tailEnd type="none" w="med" len="med"/>
                    </a:lnR>
                    <a:lnT cmpd="sng" algn="ctr" cap="flat" w="39074">
                      <a:solidFill>
                        <a:srgbClr val="000000"/>
                      </a:solidFill>
                      <a:prstDash val="solid"/>
                      <a:round/>
                      <a:headEnd type="none" w="med" len="med"/>
                      <a:tailEnd type="none" w="med" len="med"/>
                    </a:lnT>
                    <a:lnB cmpd="sng" algn="ctr" cap="flat" w="39074">
                      <a:solidFill>
                        <a:srgbClr val="000000"/>
                      </a:solidFill>
                      <a:prstDash val="solid"/>
                      <a:round/>
                      <a:headEnd type="none" w="med" len="med"/>
                      <a:tailEnd type="none" w="med" len="med"/>
                    </a:lnB>
                  </a:tcPr>
                </a:tc>
                <a:tc rowSpan="2">
                  <a:txBody>
                    <a:bodyPr anchor="t" rtlCol="false"/>
                    <a:lstStyle/>
                    <a:p>
                      <a:pPr algn="ctr">
                        <a:lnSpc>
                          <a:spcPts val="3115"/>
                        </a:lnSpc>
                        <a:defRPr/>
                      </a:pPr>
                      <a:r>
                        <a:rPr lang="en-US" sz="2225">
                          <a:solidFill>
                            <a:srgbClr val="000000"/>
                          </a:solidFill>
                          <a:latin typeface="Open Sans"/>
                        </a:rPr>
                        <a:t>4K context</a:t>
                      </a:r>
                      <a:endParaRPr lang="en-US" sz="1100"/>
                    </a:p>
                  </a:txBody>
                  <a:tcPr marL="195371" marR="195371" marT="195371" marB="195371" anchor="ctr">
                    <a:lnL cmpd="sng" algn="ctr" cap="flat" w="39074">
                      <a:solidFill>
                        <a:srgbClr val="000000"/>
                      </a:solidFill>
                      <a:prstDash val="solid"/>
                      <a:round/>
                      <a:headEnd type="none" w="med" len="med"/>
                      <a:tailEnd type="none" w="med" len="med"/>
                    </a:lnL>
                    <a:lnR cmpd="sng" algn="ctr" cap="flat" w="39074">
                      <a:solidFill>
                        <a:srgbClr val="000000"/>
                      </a:solidFill>
                      <a:prstDash val="solid"/>
                      <a:round/>
                      <a:headEnd type="none" w="med" len="med"/>
                      <a:tailEnd type="none" w="med" len="med"/>
                    </a:lnR>
                    <a:lnT cmpd="sng" algn="ctr" cap="flat" w="39074">
                      <a:solidFill>
                        <a:srgbClr val="000000"/>
                      </a:solidFill>
                      <a:prstDash val="solid"/>
                      <a:round/>
                      <a:headEnd type="none" w="med" len="med"/>
                      <a:tailEnd type="none" w="med" len="med"/>
                    </a:lnT>
                    <a:lnB cmpd="sng" algn="ctr" cap="flat" w="39074">
                      <a:solidFill>
                        <a:srgbClr val="000000"/>
                      </a:solidFill>
                      <a:prstDash val="solid"/>
                      <a:round/>
                      <a:headEnd type="none" w="med" len="med"/>
                      <a:tailEnd type="none" w="med" len="med"/>
                    </a:lnB>
                  </a:tcPr>
                </a:tc>
                <a:tc rowSpan="2">
                  <a:txBody>
                    <a:bodyPr anchor="t" rtlCol="false"/>
                    <a:lstStyle/>
                    <a:p>
                      <a:pPr algn="ctr">
                        <a:lnSpc>
                          <a:spcPts val="3115"/>
                        </a:lnSpc>
                        <a:defRPr/>
                      </a:pPr>
                      <a:r>
                        <a:rPr lang="en-US" sz="2225">
                          <a:solidFill>
                            <a:srgbClr val="000000"/>
                          </a:solidFill>
                          <a:latin typeface="Open Sans"/>
                        </a:rPr>
                        <a:t>$0.0015 * 9 = $0.0135</a:t>
                      </a:r>
                      <a:endParaRPr lang="en-US" sz="1100"/>
                    </a:p>
                  </a:txBody>
                  <a:tcPr marL="195371" marR="195371" marT="195371" marB="195371" anchor="ctr">
                    <a:lnL cmpd="sng" algn="ctr" cap="flat" w="39074">
                      <a:solidFill>
                        <a:srgbClr val="000000"/>
                      </a:solidFill>
                      <a:prstDash val="solid"/>
                      <a:round/>
                      <a:headEnd type="none" w="med" len="med"/>
                      <a:tailEnd type="none" w="med" len="med"/>
                    </a:lnL>
                    <a:lnR cmpd="sng" algn="ctr" cap="flat" w="39074">
                      <a:solidFill>
                        <a:srgbClr val="000000"/>
                      </a:solidFill>
                      <a:prstDash val="solid"/>
                      <a:round/>
                      <a:headEnd type="none" w="med" len="med"/>
                      <a:tailEnd type="none" w="med" len="med"/>
                    </a:lnR>
                    <a:lnT cmpd="sng" algn="ctr" cap="flat" w="39074">
                      <a:solidFill>
                        <a:srgbClr val="000000"/>
                      </a:solidFill>
                      <a:prstDash val="solid"/>
                      <a:round/>
                      <a:headEnd type="none" w="med" len="med"/>
                      <a:tailEnd type="none" w="med" len="med"/>
                    </a:lnT>
                    <a:lnB cmpd="sng" algn="ctr" cap="flat" w="39074">
                      <a:solidFill>
                        <a:srgbClr val="000000"/>
                      </a:solidFill>
                      <a:prstDash val="solid"/>
                      <a:round/>
                      <a:headEnd type="none" w="med" len="med"/>
                      <a:tailEnd type="none" w="med" len="med"/>
                    </a:lnB>
                  </a:tcPr>
                </a:tc>
                <a:tc rowSpan="2">
                  <a:txBody>
                    <a:bodyPr anchor="t" rtlCol="false"/>
                    <a:lstStyle/>
                    <a:p>
                      <a:pPr algn="ctr">
                        <a:lnSpc>
                          <a:spcPts val="3115"/>
                        </a:lnSpc>
                        <a:defRPr/>
                      </a:pPr>
                      <a:r>
                        <a:rPr lang="en-US" sz="2225">
                          <a:solidFill>
                            <a:srgbClr val="000000"/>
                          </a:solidFill>
                          <a:latin typeface="Open Sans"/>
                        </a:rPr>
                        <a:t>$0.002 * 9 = $0.018</a:t>
                      </a:r>
                      <a:endParaRPr lang="en-US" sz="1100"/>
                    </a:p>
                  </a:txBody>
                  <a:tcPr marL="195371" marR="195371" marT="195371" marB="195371" anchor="ctr">
                    <a:lnL cmpd="sng" algn="ctr" cap="flat" w="39074">
                      <a:solidFill>
                        <a:srgbClr val="000000"/>
                      </a:solidFill>
                      <a:prstDash val="solid"/>
                      <a:round/>
                      <a:headEnd type="none" w="med" len="med"/>
                      <a:tailEnd type="none" w="med" len="med"/>
                    </a:lnL>
                    <a:lnR cmpd="sng" algn="ctr" cap="flat" w="39074">
                      <a:solidFill>
                        <a:srgbClr val="000000"/>
                      </a:solidFill>
                      <a:prstDash val="solid"/>
                      <a:round/>
                      <a:headEnd type="none" w="med" len="med"/>
                      <a:tailEnd type="none" w="med" len="med"/>
                    </a:lnR>
                    <a:lnT cmpd="sng" algn="ctr" cap="flat" w="39074">
                      <a:solidFill>
                        <a:srgbClr val="000000"/>
                      </a:solidFill>
                      <a:prstDash val="solid"/>
                      <a:round/>
                      <a:headEnd type="none" w="med" len="med"/>
                      <a:tailEnd type="none" w="med" len="med"/>
                    </a:lnT>
                    <a:lnB cmpd="sng" algn="ctr" cap="flat" w="39074">
                      <a:solidFill>
                        <a:srgbClr val="000000"/>
                      </a:solidFill>
                      <a:prstDash val="solid"/>
                      <a:round/>
                      <a:headEnd type="none" w="med" len="med"/>
                      <a:tailEnd type="none" w="med" len="med"/>
                    </a:lnB>
                  </a:tcPr>
                </a:tc>
                <a:tc rowSpan="2">
                  <a:txBody>
                    <a:bodyPr anchor="t" rtlCol="false"/>
                    <a:lstStyle/>
                    <a:p>
                      <a:pPr algn="ctr">
                        <a:lnSpc>
                          <a:spcPts val="3115"/>
                        </a:lnSpc>
                        <a:defRPr/>
                      </a:pPr>
                      <a:r>
                        <a:rPr lang="en-US" sz="2225">
                          <a:solidFill>
                            <a:srgbClr val="000000"/>
                          </a:solidFill>
                          <a:latin typeface="Open Sans"/>
                        </a:rPr>
                        <a:t>$0.0315</a:t>
                      </a:r>
                      <a:endParaRPr lang="en-US" sz="1100"/>
                    </a:p>
                  </a:txBody>
                  <a:tcPr marL="195371" marR="195371" marT="195371" marB="195371" anchor="ctr">
                    <a:lnL cmpd="sng" algn="ctr" cap="flat" w="39074">
                      <a:solidFill>
                        <a:srgbClr val="000000"/>
                      </a:solidFill>
                      <a:prstDash val="solid"/>
                      <a:round/>
                      <a:headEnd type="none" w="med" len="med"/>
                      <a:tailEnd type="none" w="med" len="med"/>
                    </a:lnL>
                    <a:lnR cmpd="sng" algn="ctr" cap="flat" w="39074">
                      <a:solidFill>
                        <a:srgbClr val="000000"/>
                      </a:solidFill>
                      <a:prstDash val="solid"/>
                      <a:round/>
                      <a:headEnd type="none" w="med" len="med"/>
                      <a:tailEnd type="none" w="med" len="med"/>
                    </a:lnR>
                    <a:lnT cmpd="sng" algn="ctr" cap="flat" w="39074">
                      <a:solidFill>
                        <a:srgbClr val="000000"/>
                      </a:solidFill>
                      <a:prstDash val="solid"/>
                      <a:round/>
                      <a:headEnd type="none" w="med" len="med"/>
                      <a:tailEnd type="none" w="med" len="med"/>
                    </a:lnT>
                    <a:lnB cmpd="sng" algn="ctr" cap="flat" w="39074">
                      <a:solidFill>
                        <a:srgbClr val="000000"/>
                      </a:solidFill>
                      <a:prstDash val="solid"/>
                      <a:round/>
                      <a:headEnd type="none" w="med" len="med"/>
                      <a:tailEnd type="none" w="med" len="med"/>
                    </a:lnB>
                  </a:tcPr>
                </a:tc>
              </a:tr>
              <a:tr h="648212">
                <a:tc vMerge="true">
                  <a:txBody>
                    <a:bodyPr anchor="t" rtlCol="false"/>
                    <a:lstStyle/>
                    <a:p>
                      <a:pPr algn="ctr">
                        <a:lnSpc>
                          <a:spcPts val="3115"/>
                        </a:lnSpc>
                        <a:defRPr/>
                      </a:pPr>
                      <a:r>
                        <a:rPr lang="en-US" sz="2225">
                          <a:solidFill>
                            <a:srgbClr val="000000"/>
                          </a:solidFill>
                          <a:latin typeface="Open Sans"/>
                        </a:rPr>
                        <a:t>GPT-3.5 Turbo</a:t>
                      </a:r>
                      <a:endParaRPr lang="en-US" sz="1100"/>
                    </a:p>
                  </a:txBody>
                  <a:tcPr marL="195371" marR="195371" marT="195371" marB="195371" anchor="ctr">
                    <a:lnL cmpd="sng" algn="ctr" cap="flat" w="39074">
                      <a:solidFill>
                        <a:srgbClr val="000000"/>
                      </a:solidFill>
                      <a:prstDash val="solid"/>
                      <a:round/>
                      <a:headEnd type="none" w="med" len="med"/>
                      <a:tailEnd type="none" w="med" len="med"/>
                    </a:lnL>
                    <a:lnR cmpd="sng" algn="ctr" cap="flat" w="39074">
                      <a:solidFill>
                        <a:srgbClr val="000000"/>
                      </a:solidFill>
                      <a:prstDash val="solid"/>
                      <a:round/>
                      <a:headEnd type="none" w="med" len="med"/>
                      <a:tailEnd type="none" w="med" len="med"/>
                    </a:lnR>
                    <a:lnT cmpd="sng" algn="ctr" cap="flat" w="39074">
                      <a:solidFill>
                        <a:srgbClr val="000000"/>
                      </a:solidFill>
                      <a:prstDash val="solid"/>
                      <a:round/>
                      <a:headEnd type="none" w="med" len="med"/>
                      <a:tailEnd type="none" w="med" len="med"/>
                    </a:lnT>
                    <a:lnB cmpd="sng" algn="ctr" cap="flat" w="39074">
                      <a:solidFill>
                        <a:srgbClr val="000000"/>
                      </a:solidFill>
                      <a:prstDash val="solid"/>
                      <a:round/>
                      <a:headEnd type="none" w="med" len="med"/>
                      <a:tailEnd type="none" w="med" len="med"/>
                    </a:lnB>
                  </a:tcPr>
                </a:tc>
                <a:tc vMerge="true">
                  <a:txBody>
                    <a:bodyPr anchor="t" rtlCol="false"/>
                    <a:lstStyle/>
                    <a:p>
                      <a:pPr algn="ctr">
                        <a:lnSpc>
                          <a:spcPts val="3115"/>
                        </a:lnSpc>
                        <a:defRPr/>
                      </a:pPr>
                      <a:r>
                        <a:rPr lang="en-US" sz="2225">
                          <a:solidFill>
                            <a:srgbClr val="000000"/>
                          </a:solidFill>
                          <a:latin typeface="Open Sans"/>
                        </a:rPr>
                        <a:t>4K context</a:t>
                      </a:r>
                      <a:endParaRPr lang="en-US" sz="1100"/>
                    </a:p>
                  </a:txBody>
                  <a:tcPr marL="195371" marR="195371" marT="195371" marB="195371" anchor="ctr">
                    <a:lnL cmpd="sng" algn="ctr" cap="flat" w="39074">
                      <a:solidFill>
                        <a:srgbClr val="000000"/>
                      </a:solidFill>
                      <a:prstDash val="solid"/>
                      <a:round/>
                      <a:headEnd type="none" w="med" len="med"/>
                      <a:tailEnd type="none" w="med" len="med"/>
                    </a:lnL>
                    <a:lnR cmpd="sng" algn="ctr" cap="flat" w="39074">
                      <a:solidFill>
                        <a:srgbClr val="000000"/>
                      </a:solidFill>
                      <a:prstDash val="solid"/>
                      <a:round/>
                      <a:headEnd type="none" w="med" len="med"/>
                      <a:tailEnd type="none" w="med" len="med"/>
                    </a:lnR>
                    <a:lnT cmpd="sng" algn="ctr" cap="flat" w="39074">
                      <a:solidFill>
                        <a:srgbClr val="000000"/>
                      </a:solidFill>
                      <a:prstDash val="solid"/>
                      <a:round/>
                      <a:headEnd type="none" w="med" len="med"/>
                      <a:tailEnd type="none" w="med" len="med"/>
                    </a:lnT>
                    <a:lnB cmpd="sng" algn="ctr" cap="flat" w="39074">
                      <a:solidFill>
                        <a:srgbClr val="000000"/>
                      </a:solidFill>
                      <a:prstDash val="solid"/>
                      <a:round/>
                      <a:headEnd type="none" w="med" len="med"/>
                      <a:tailEnd type="none" w="med" len="med"/>
                    </a:lnB>
                  </a:tcPr>
                </a:tc>
                <a:tc vMerge="true">
                  <a:txBody>
                    <a:bodyPr anchor="t" rtlCol="false"/>
                    <a:lstStyle/>
                    <a:p>
                      <a:pPr algn="ctr">
                        <a:lnSpc>
                          <a:spcPts val="3115"/>
                        </a:lnSpc>
                        <a:defRPr/>
                      </a:pPr>
                      <a:r>
                        <a:rPr lang="en-US" sz="2225">
                          <a:solidFill>
                            <a:srgbClr val="000000"/>
                          </a:solidFill>
                          <a:latin typeface="Open Sans"/>
                        </a:rPr>
                        <a:t>$0.0015 * 9 = $0.0135</a:t>
                      </a:r>
                      <a:endParaRPr lang="en-US" sz="1100"/>
                    </a:p>
                  </a:txBody>
                  <a:tcPr marL="195371" marR="195371" marT="195371" marB="195371" anchor="ctr">
                    <a:lnL cmpd="sng" algn="ctr" cap="flat" w="39074">
                      <a:solidFill>
                        <a:srgbClr val="000000"/>
                      </a:solidFill>
                      <a:prstDash val="solid"/>
                      <a:round/>
                      <a:headEnd type="none" w="med" len="med"/>
                      <a:tailEnd type="none" w="med" len="med"/>
                    </a:lnL>
                    <a:lnR cmpd="sng" algn="ctr" cap="flat" w="39074">
                      <a:solidFill>
                        <a:srgbClr val="000000"/>
                      </a:solidFill>
                      <a:prstDash val="solid"/>
                      <a:round/>
                      <a:headEnd type="none" w="med" len="med"/>
                      <a:tailEnd type="none" w="med" len="med"/>
                    </a:lnR>
                    <a:lnT cmpd="sng" algn="ctr" cap="flat" w="39074">
                      <a:solidFill>
                        <a:srgbClr val="000000"/>
                      </a:solidFill>
                      <a:prstDash val="solid"/>
                      <a:round/>
                      <a:headEnd type="none" w="med" len="med"/>
                      <a:tailEnd type="none" w="med" len="med"/>
                    </a:lnT>
                    <a:lnB cmpd="sng" algn="ctr" cap="flat" w="39074">
                      <a:solidFill>
                        <a:srgbClr val="000000"/>
                      </a:solidFill>
                      <a:prstDash val="solid"/>
                      <a:round/>
                      <a:headEnd type="none" w="med" len="med"/>
                      <a:tailEnd type="none" w="med" len="med"/>
                    </a:lnB>
                  </a:tcPr>
                </a:tc>
                <a:tc vMerge="true">
                  <a:txBody>
                    <a:bodyPr anchor="t" rtlCol="false"/>
                    <a:lstStyle/>
                    <a:p>
                      <a:pPr algn="ctr">
                        <a:lnSpc>
                          <a:spcPts val="3115"/>
                        </a:lnSpc>
                        <a:defRPr/>
                      </a:pPr>
                      <a:r>
                        <a:rPr lang="en-US" sz="2225">
                          <a:solidFill>
                            <a:srgbClr val="000000"/>
                          </a:solidFill>
                          <a:latin typeface="Open Sans"/>
                        </a:rPr>
                        <a:t>$0.002 * 9 = $0.018</a:t>
                      </a:r>
                      <a:endParaRPr lang="en-US" sz="1100"/>
                    </a:p>
                  </a:txBody>
                  <a:tcPr marL="195371" marR="195371" marT="195371" marB="195371" anchor="ctr">
                    <a:lnL cmpd="sng" algn="ctr" cap="flat" w="39074">
                      <a:solidFill>
                        <a:srgbClr val="000000"/>
                      </a:solidFill>
                      <a:prstDash val="solid"/>
                      <a:round/>
                      <a:headEnd type="none" w="med" len="med"/>
                      <a:tailEnd type="none" w="med" len="med"/>
                    </a:lnL>
                    <a:lnR cmpd="sng" algn="ctr" cap="flat" w="39074">
                      <a:solidFill>
                        <a:srgbClr val="000000"/>
                      </a:solidFill>
                      <a:prstDash val="solid"/>
                      <a:round/>
                      <a:headEnd type="none" w="med" len="med"/>
                      <a:tailEnd type="none" w="med" len="med"/>
                    </a:lnR>
                    <a:lnT cmpd="sng" algn="ctr" cap="flat" w="39074">
                      <a:solidFill>
                        <a:srgbClr val="000000"/>
                      </a:solidFill>
                      <a:prstDash val="solid"/>
                      <a:round/>
                      <a:headEnd type="none" w="med" len="med"/>
                      <a:tailEnd type="none" w="med" len="med"/>
                    </a:lnT>
                    <a:lnB cmpd="sng" algn="ctr" cap="flat" w="39074">
                      <a:solidFill>
                        <a:srgbClr val="000000"/>
                      </a:solidFill>
                      <a:prstDash val="solid"/>
                      <a:round/>
                      <a:headEnd type="none" w="med" len="med"/>
                      <a:tailEnd type="none" w="med" len="med"/>
                    </a:lnB>
                  </a:tcPr>
                </a:tc>
                <a:tc vMerge="true">
                  <a:txBody>
                    <a:bodyPr anchor="t" rtlCol="false"/>
                    <a:lstStyle/>
                    <a:p>
                      <a:pPr algn="ctr">
                        <a:lnSpc>
                          <a:spcPts val="3115"/>
                        </a:lnSpc>
                        <a:defRPr/>
                      </a:pPr>
                      <a:r>
                        <a:rPr lang="en-US" sz="2225">
                          <a:solidFill>
                            <a:srgbClr val="000000"/>
                          </a:solidFill>
                          <a:latin typeface="Open Sans"/>
                        </a:rPr>
                        <a:t>$0.0315</a:t>
                      </a:r>
                      <a:endParaRPr lang="en-US" sz="1100"/>
                    </a:p>
                  </a:txBody>
                  <a:tcPr marL="195371" marR="195371" marT="195371" marB="195371" anchor="ctr">
                    <a:lnL cmpd="sng" algn="ctr" cap="flat" w="39074">
                      <a:solidFill>
                        <a:srgbClr val="000000"/>
                      </a:solidFill>
                      <a:prstDash val="solid"/>
                      <a:round/>
                      <a:headEnd type="none" w="med" len="med"/>
                      <a:tailEnd type="none" w="med" len="med"/>
                    </a:lnL>
                    <a:lnR cmpd="sng" algn="ctr" cap="flat" w="39074">
                      <a:solidFill>
                        <a:srgbClr val="000000"/>
                      </a:solidFill>
                      <a:prstDash val="solid"/>
                      <a:round/>
                      <a:headEnd type="none" w="med" len="med"/>
                      <a:tailEnd type="none" w="med" len="med"/>
                    </a:lnR>
                    <a:lnT cmpd="sng" algn="ctr" cap="flat" w="39074">
                      <a:solidFill>
                        <a:srgbClr val="000000"/>
                      </a:solidFill>
                      <a:prstDash val="solid"/>
                      <a:round/>
                      <a:headEnd type="none" w="med" len="med"/>
                      <a:tailEnd type="none" w="med" len="med"/>
                    </a:lnT>
                    <a:lnB cmpd="sng" algn="ctr" cap="flat" w="39074">
                      <a:solidFill>
                        <a:srgbClr val="000000"/>
                      </a:solidFill>
                      <a:prstDash val="solid"/>
                      <a:round/>
                      <a:headEnd type="none" w="med" len="med"/>
                      <a:tailEnd type="none" w="med" len="med"/>
                    </a:lnB>
                  </a:tcPr>
                </a:tc>
              </a:tr>
              <a:tr h="1296424">
                <a:tc>
                  <a:txBody>
                    <a:bodyPr anchor="t" rtlCol="false"/>
                    <a:lstStyle/>
                    <a:p>
                      <a:pPr algn="ctr">
                        <a:lnSpc>
                          <a:spcPts val="3115"/>
                        </a:lnSpc>
                        <a:defRPr/>
                      </a:pPr>
                      <a:r>
                        <a:rPr lang="en-US" sz="2225">
                          <a:solidFill>
                            <a:srgbClr val="000000"/>
                          </a:solidFill>
                          <a:latin typeface="Open Sans"/>
                        </a:rPr>
                        <a:t>Embeddings models</a:t>
                      </a:r>
                      <a:endParaRPr lang="en-US" sz="1100"/>
                    </a:p>
                  </a:txBody>
                  <a:tcPr marL="195371" marR="195371" marT="195371" marB="195371" anchor="ctr">
                    <a:lnL cmpd="sng" algn="ctr" cap="flat" w="39074">
                      <a:solidFill>
                        <a:srgbClr val="000000"/>
                      </a:solidFill>
                      <a:prstDash val="solid"/>
                      <a:round/>
                      <a:headEnd type="none" w="med" len="med"/>
                      <a:tailEnd type="none" w="med" len="med"/>
                    </a:lnL>
                    <a:lnR cmpd="sng" algn="ctr" cap="flat" w="39074">
                      <a:solidFill>
                        <a:srgbClr val="000000"/>
                      </a:solidFill>
                      <a:prstDash val="solid"/>
                      <a:round/>
                      <a:headEnd type="none" w="med" len="med"/>
                      <a:tailEnd type="none" w="med" len="med"/>
                    </a:lnR>
                    <a:lnT cmpd="sng" algn="ctr" cap="flat" w="39074">
                      <a:solidFill>
                        <a:srgbClr val="000000"/>
                      </a:solidFill>
                      <a:prstDash val="solid"/>
                      <a:round/>
                      <a:headEnd type="none" w="med" len="med"/>
                      <a:tailEnd type="none" w="med" len="med"/>
                    </a:lnT>
                    <a:lnB cmpd="sng" algn="ctr" cap="flat" w="39074">
                      <a:solidFill>
                        <a:srgbClr val="000000"/>
                      </a:solidFill>
                      <a:prstDash val="solid"/>
                      <a:round/>
                      <a:headEnd type="none" w="med" len="med"/>
                      <a:tailEnd type="none" w="med" len="med"/>
                    </a:lnB>
                  </a:tcPr>
                </a:tc>
                <a:tc>
                  <a:txBody>
                    <a:bodyPr anchor="t" rtlCol="false"/>
                    <a:lstStyle/>
                    <a:p>
                      <a:pPr algn="ctr">
                        <a:lnSpc>
                          <a:spcPts val="3115"/>
                        </a:lnSpc>
                        <a:defRPr/>
                      </a:pPr>
                      <a:r>
                        <a:rPr lang="en-US" sz="2225">
                          <a:solidFill>
                            <a:srgbClr val="000000"/>
                          </a:solidFill>
                          <a:latin typeface="Open Sans"/>
                        </a:rPr>
                        <a:t>Ada v2</a:t>
                      </a:r>
                      <a:endParaRPr lang="en-US" sz="1100"/>
                    </a:p>
                  </a:txBody>
                  <a:tcPr marL="195371" marR="195371" marT="195371" marB="195371" anchor="ctr">
                    <a:lnL cmpd="sng" algn="ctr" cap="flat" w="39074">
                      <a:solidFill>
                        <a:srgbClr val="000000"/>
                      </a:solidFill>
                      <a:prstDash val="solid"/>
                      <a:round/>
                      <a:headEnd type="none" w="med" len="med"/>
                      <a:tailEnd type="none" w="med" len="med"/>
                    </a:lnL>
                    <a:lnR cmpd="sng" algn="ctr" cap="flat" w="39074">
                      <a:solidFill>
                        <a:srgbClr val="000000"/>
                      </a:solidFill>
                      <a:prstDash val="solid"/>
                      <a:round/>
                      <a:headEnd type="none" w="med" len="med"/>
                      <a:tailEnd type="none" w="med" len="med"/>
                    </a:lnR>
                    <a:lnT cmpd="sng" algn="ctr" cap="flat" w="39074">
                      <a:solidFill>
                        <a:srgbClr val="000000"/>
                      </a:solidFill>
                      <a:prstDash val="solid"/>
                      <a:round/>
                      <a:headEnd type="none" w="med" len="med"/>
                      <a:tailEnd type="none" w="med" len="med"/>
                    </a:lnT>
                    <a:lnB cmpd="sng" algn="ctr" cap="flat" w="39074">
                      <a:solidFill>
                        <a:srgbClr val="000000"/>
                      </a:solidFill>
                      <a:prstDash val="solid"/>
                      <a:round/>
                      <a:headEnd type="none" w="med" len="med"/>
                      <a:tailEnd type="none" w="med" len="med"/>
                    </a:lnB>
                  </a:tcPr>
                </a:tc>
                <a:tc gridSpan="2">
                  <a:txBody>
                    <a:bodyPr anchor="t" rtlCol="false"/>
                    <a:lstStyle/>
                    <a:p>
                      <a:pPr algn="ctr">
                        <a:lnSpc>
                          <a:spcPts val="3115"/>
                        </a:lnSpc>
                        <a:defRPr/>
                      </a:pPr>
                      <a:r>
                        <a:rPr lang="en-US" sz="2225">
                          <a:solidFill>
                            <a:srgbClr val="000000"/>
                          </a:solidFill>
                          <a:latin typeface="Open Sans"/>
                        </a:rPr>
                        <a:t>$0.0001 * 18 = $0.0018</a:t>
                      </a:r>
                      <a:endParaRPr lang="en-US" sz="1100"/>
                    </a:p>
                  </a:txBody>
                  <a:tcPr marL="195371" marR="195371" marT="195371" marB="195371" anchor="ctr">
                    <a:lnL cmpd="sng" algn="ctr" cap="flat" w="39074">
                      <a:solidFill>
                        <a:srgbClr val="000000"/>
                      </a:solidFill>
                      <a:prstDash val="solid"/>
                      <a:round/>
                      <a:headEnd type="none" w="med" len="med"/>
                      <a:tailEnd type="none" w="med" len="med"/>
                    </a:lnL>
                    <a:lnR cmpd="sng" algn="ctr" cap="flat" w="39074">
                      <a:solidFill>
                        <a:srgbClr val="000000"/>
                      </a:solidFill>
                      <a:prstDash val="solid"/>
                      <a:round/>
                      <a:headEnd type="none" w="med" len="med"/>
                      <a:tailEnd type="none" w="med" len="med"/>
                    </a:lnR>
                    <a:lnT cmpd="sng" algn="ctr" cap="flat" w="39074">
                      <a:solidFill>
                        <a:srgbClr val="000000"/>
                      </a:solidFill>
                      <a:prstDash val="solid"/>
                      <a:round/>
                      <a:headEnd type="none" w="med" len="med"/>
                      <a:tailEnd type="none" w="med" len="med"/>
                    </a:lnT>
                    <a:lnB cmpd="sng" algn="ctr" cap="flat" w="39074">
                      <a:solidFill>
                        <a:srgbClr val="000000"/>
                      </a:solidFill>
                      <a:prstDash val="solid"/>
                      <a:round/>
                      <a:headEnd type="none" w="med" len="med"/>
                      <a:tailEnd type="none" w="med" len="med"/>
                    </a:lnB>
                  </a:tcPr>
                </a:tc>
                <a:tc hMerge="true">
                  <a:txBody>
                    <a:bodyPr anchor="t" rtlCol="false"/>
                    <a:lstStyle/>
                    <a:p>
                      <a:pPr algn="ctr">
                        <a:lnSpc>
                          <a:spcPts val="3115"/>
                        </a:lnSpc>
                        <a:defRPr/>
                      </a:pPr>
                      <a:r>
                        <a:rPr lang="en-US" sz="2225">
                          <a:solidFill>
                            <a:srgbClr val="000000"/>
                          </a:solidFill>
                          <a:latin typeface="Open Sans"/>
                        </a:rPr>
                        <a:t>$0.0001 * 18 = $0.0018</a:t>
                      </a:r>
                      <a:endParaRPr lang="en-US" sz="1100"/>
                    </a:p>
                  </a:txBody>
                  <a:tcPr marL="195371" marR="195371" marT="195371" marB="195371" anchor="ctr">
                    <a:lnL cmpd="sng" algn="ctr" cap="flat" w="39074">
                      <a:solidFill>
                        <a:srgbClr val="000000"/>
                      </a:solidFill>
                      <a:prstDash val="solid"/>
                      <a:round/>
                      <a:headEnd type="none" w="med" len="med"/>
                      <a:tailEnd type="none" w="med" len="med"/>
                    </a:lnL>
                    <a:lnR cmpd="sng" algn="ctr" cap="flat" w="39074">
                      <a:solidFill>
                        <a:srgbClr val="000000"/>
                      </a:solidFill>
                      <a:prstDash val="solid"/>
                      <a:round/>
                      <a:headEnd type="none" w="med" len="med"/>
                      <a:tailEnd type="none" w="med" len="med"/>
                    </a:lnR>
                    <a:lnT cmpd="sng" algn="ctr" cap="flat" w="39074">
                      <a:solidFill>
                        <a:srgbClr val="000000"/>
                      </a:solidFill>
                      <a:prstDash val="solid"/>
                      <a:round/>
                      <a:headEnd type="none" w="med" len="med"/>
                      <a:tailEnd type="none" w="med" len="med"/>
                    </a:lnT>
                    <a:lnB cmpd="sng" algn="ctr" cap="flat" w="39074">
                      <a:solidFill>
                        <a:srgbClr val="000000"/>
                      </a:solidFill>
                      <a:prstDash val="solid"/>
                      <a:round/>
                      <a:headEnd type="none" w="med" len="med"/>
                      <a:tailEnd type="none" w="med" len="med"/>
                    </a:lnB>
                  </a:tcPr>
                </a:tc>
                <a:tc>
                  <a:txBody>
                    <a:bodyPr anchor="t" rtlCol="false"/>
                    <a:lstStyle/>
                    <a:p>
                      <a:pPr algn="ctr">
                        <a:lnSpc>
                          <a:spcPts val="3115"/>
                        </a:lnSpc>
                        <a:defRPr/>
                      </a:pPr>
                      <a:r>
                        <a:rPr lang="en-US" sz="2225">
                          <a:solidFill>
                            <a:srgbClr val="000000"/>
                          </a:solidFill>
                          <a:latin typeface="Open Sans"/>
                        </a:rPr>
                        <a:t>$0.0018</a:t>
                      </a:r>
                      <a:endParaRPr lang="en-US" sz="1100"/>
                    </a:p>
                  </a:txBody>
                  <a:tcPr marL="195371" marR="195371" marT="195371" marB="195371" anchor="ctr">
                    <a:lnL cmpd="sng" algn="ctr" cap="flat" w="39074">
                      <a:solidFill>
                        <a:srgbClr val="000000"/>
                      </a:solidFill>
                      <a:prstDash val="solid"/>
                      <a:round/>
                      <a:headEnd type="none" w="med" len="med"/>
                      <a:tailEnd type="none" w="med" len="med"/>
                    </a:lnL>
                    <a:lnR cmpd="sng" algn="ctr" cap="flat" w="39074">
                      <a:solidFill>
                        <a:srgbClr val="000000"/>
                      </a:solidFill>
                      <a:prstDash val="solid"/>
                      <a:round/>
                      <a:headEnd type="none" w="med" len="med"/>
                      <a:tailEnd type="none" w="med" len="med"/>
                    </a:lnR>
                    <a:lnT cmpd="sng" algn="ctr" cap="flat" w="39074">
                      <a:solidFill>
                        <a:srgbClr val="000000"/>
                      </a:solidFill>
                      <a:prstDash val="solid"/>
                      <a:round/>
                      <a:headEnd type="none" w="med" len="med"/>
                      <a:tailEnd type="none" w="med" len="med"/>
                    </a:lnT>
                    <a:lnB cmpd="sng" algn="ctr" cap="flat" w="39074">
                      <a:solidFill>
                        <a:srgbClr val="000000"/>
                      </a:solidFill>
                      <a:prstDash val="solid"/>
                      <a:round/>
                      <a:headEnd type="none" w="med" len="med"/>
                      <a:tailEnd type="none" w="med" len="med"/>
                    </a:lnB>
                  </a:tcPr>
                </a:tc>
              </a:tr>
              <a:tr h="1455464">
                <a:tc>
                  <a:txBody>
                    <a:bodyPr anchor="t" rtlCol="false"/>
                    <a:lstStyle/>
                    <a:p>
                      <a:pPr algn="ctr">
                        <a:lnSpc>
                          <a:spcPts val="3115"/>
                        </a:lnSpc>
                        <a:defRPr/>
                      </a:pPr>
                      <a:endParaRPr lang="en-US" sz="1100"/>
                    </a:p>
                  </a:txBody>
                  <a:tcPr marL="195371" marR="195371" marT="195371" marB="195371" anchor="ctr">
                    <a:lnL cmpd="sng" algn="ctr" cap="flat" w="39074">
                      <a:solidFill>
                        <a:srgbClr val="000000"/>
                      </a:solidFill>
                      <a:prstDash val="solid"/>
                      <a:round/>
                      <a:headEnd type="none" w="med" len="med"/>
                      <a:tailEnd type="none" w="med" len="med"/>
                    </a:lnL>
                    <a:lnR cmpd="sng" algn="ctr" cap="flat" w="39074">
                      <a:solidFill>
                        <a:srgbClr val="000000"/>
                      </a:solidFill>
                      <a:prstDash val="solid"/>
                      <a:round/>
                      <a:headEnd type="none" w="med" len="med"/>
                      <a:tailEnd type="none" w="med" len="med"/>
                    </a:lnR>
                    <a:lnT cmpd="sng" algn="ctr" cap="flat" w="39074">
                      <a:solidFill>
                        <a:srgbClr val="000000"/>
                      </a:solidFill>
                      <a:prstDash val="solid"/>
                      <a:round/>
                      <a:headEnd type="none" w="med" len="med"/>
                      <a:tailEnd type="none" w="med" len="med"/>
                    </a:lnT>
                    <a:lnB cmpd="sng" algn="ctr" cap="flat" w="39074">
                      <a:solidFill>
                        <a:srgbClr val="000000"/>
                      </a:solidFill>
                      <a:prstDash val="solid"/>
                      <a:round/>
                      <a:headEnd type="none" w="med" len="med"/>
                      <a:tailEnd type="none" w="med" len="med"/>
                    </a:lnB>
                    <a:solidFill>
                      <a:srgbClr val="8899A6"/>
                    </a:solidFill>
                  </a:tcPr>
                </a:tc>
                <a:tc>
                  <a:txBody>
                    <a:bodyPr anchor="t" rtlCol="false"/>
                    <a:lstStyle/>
                    <a:p>
                      <a:pPr algn="ctr">
                        <a:lnSpc>
                          <a:spcPts val="3115"/>
                        </a:lnSpc>
                        <a:defRPr/>
                      </a:pPr>
                      <a:endParaRPr lang="en-US" sz="1100"/>
                    </a:p>
                  </a:txBody>
                  <a:tcPr marL="195371" marR="195371" marT="195371" marB="195371" anchor="ctr">
                    <a:lnL cmpd="sng" algn="ctr" cap="flat" w="39074">
                      <a:solidFill>
                        <a:srgbClr val="000000"/>
                      </a:solidFill>
                      <a:prstDash val="solid"/>
                      <a:round/>
                      <a:headEnd type="none" w="med" len="med"/>
                      <a:tailEnd type="none" w="med" len="med"/>
                    </a:lnL>
                    <a:lnR cmpd="sng" algn="ctr" cap="flat" w="39074">
                      <a:solidFill>
                        <a:srgbClr val="000000"/>
                      </a:solidFill>
                      <a:prstDash val="solid"/>
                      <a:round/>
                      <a:headEnd type="none" w="med" len="med"/>
                      <a:tailEnd type="none" w="med" len="med"/>
                    </a:lnR>
                    <a:lnT cmpd="sng" algn="ctr" cap="flat" w="39074">
                      <a:solidFill>
                        <a:srgbClr val="000000"/>
                      </a:solidFill>
                      <a:prstDash val="solid"/>
                      <a:round/>
                      <a:headEnd type="none" w="med" len="med"/>
                      <a:tailEnd type="none" w="med" len="med"/>
                    </a:lnT>
                    <a:lnB cmpd="sng" algn="ctr" cap="flat" w="39074">
                      <a:solidFill>
                        <a:srgbClr val="000000"/>
                      </a:solidFill>
                      <a:prstDash val="solid"/>
                      <a:round/>
                      <a:headEnd type="none" w="med" len="med"/>
                      <a:tailEnd type="none" w="med" len="med"/>
                    </a:lnB>
                    <a:solidFill>
                      <a:srgbClr val="8899A6"/>
                    </a:solidFill>
                  </a:tcPr>
                </a:tc>
                <a:tc>
                  <a:txBody>
                    <a:bodyPr anchor="t" rtlCol="false"/>
                    <a:lstStyle/>
                    <a:p>
                      <a:pPr algn="ctr">
                        <a:lnSpc>
                          <a:spcPts val="3115"/>
                        </a:lnSpc>
                        <a:defRPr/>
                      </a:pPr>
                      <a:endParaRPr lang="en-US" sz="1100"/>
                    </a:p>
                  </a:txBody>
                  <a:tcPr marL="195371" marR="195371" marT="195371" marB="195371" anchor="ctr">
                    <a:lnL cmpd="sng" algn="ctr" cap="flat" w="39074">
                      <a:solidFill>
                        <a:srgbClr val="000000"/>
                      </a:solidFill>
                      <a:prstDash val="solid"/>
                      <a:round/>
                      <a:headEnd type="none" w="med" len="med"/>
                      <a:tailEnd type="none" w="med" len="med"/>
                    </a:lnL>
                    <a:lnR cmpd="sng" algn="ctr" cap="flat" w="39074">
                      <a:solidFill>
                        <a:srgbClr val="000000"/>
                      </a:solidFill>
                      <a:prstDash val="solid"/>
                      <a:round/>
                      <a:headEnd type="none" w="med" len="med"/>
                      <a:tailEnd type="none" w="med" len="med"/>
                    </a:lnR>
                    <a:lnT cmpd="sng" algn="ctr" cap="flat" w="39074">
                      <a:solidFill>
                        <a:srgbClr val="000000"/>
                      </a:solidFill>
                      <a:prstDash val="solid"/>
                      <a:round/>
                      <a:headEnd type="none" w="med" len="med"/>
                      <a:tailEnd type="none" w="med" len="med"/>
                    </a:lnT>
                    <a:lnB cmpd="sng" algn="ctr" cap="flat" w="39074">
                      <a:solidFill>
                        <a:srgbClr val="000000"/>
                      </a:solidFill>
                      <a:prstDash val="solid"/>
                      <a:round/>
                      <a:headEnd type="none" w="med" len="med"/>
                      <a:tailEnd type="none" w="med" len="med"/>
                    </a:lnB>
                    <a:solidFill>
                      <a:srgbClr val="8899A6"/>
                    </a:solidFill>
                  </a:tcPr>
                </a:tc>
                <a:tc>
                  <a:txBody>
                    <a:bodyPr anchor="t" rtlCol="false"/>
                    <a:lstStyle/>
                    <a:p>
                      <a:pPr algn="ctr">
                        <a:lnSpc>
                          <a:spcPts val="3115"/>
                        </a:lnSpc>
                        <a:defRPr/>
                      </a:pPr>
                      <a:r>
                        <a:rPr lang="en-US" sz="2225">
                          <a:solidFill>
                            <a:srgbClr val="000000"/>
                          </a:solidFill>
                          <a:latin typeface="Open Sans Bold"/>
                        </a:rPr>
                        <a:t>Subtotal</a:t>
                      </a:r>
                      <a:endParaRPr lang="en-US" sz="1100"/>
                    </a:p>
                  </a:txBody>
                  <a:tcPr marL="195371" marR="195371" marT="195371" marB="195371" anchor="ctr">
                    <a:lnL cmpd="sng" algn="ctr" cap="flat" w="39074">
                      <a:solidFill>
                        <a:srgbClr val="000000"/>
                      </a:solidFill>
                      <a:prstDash val="solid"/>
                      <a:round/>
                      <a:headEnd type="none" w="med" len="med"/>
                      <a:tailEnd type="none" w="med" len="med"/>
                    </a:lnL>
                    <a:lnR cmpd="sng" algn="ctr" cap="flat" w="39074">
                      <a:solidFill>
                        <a:srgbClr val="000000"/>
                      </a:solidFill>
                      <a:prstDash val="solid"/>
                      <a:round/>
                      <a:headEnd type="none" w="med" len="med"/>
                      <a:tailEnd type="none" w="med" len="med"/>
                    </a:lnR>
                    <a:lnT cmpd="sng" algn="ctr" cap="flat" w="39074">
                      <a:solidFill>
                        <a:srgbClr val="000000"/>
                      </a:solidFill>
                      <a:prstDash val="solid"/>
                      <a:round/>
                      <a:headEnd type="none" w="med" len="med"/>
                      <a:tailEnd type="none" w="med" len="med"/>
                    </a:lnT>
                    <a:lnB cmpd="sng" algn="ctr" cap="flat" w="39074">
                      <a:solidFill>
                        <a:srgbClr val="000000"/>
                      </a:solidFill>
                      <a:prstDash val="solid"/>
                      <a:round/>
                      <a:headEnd type="none" w="med" len="med"/>
                      <a:tailEnd type="none" w="med" len="med"/>
                    </a:lnB>
                    <a:solidFill>
                      <a:srgbClr val="8899A6"/>
                    </a:solidFill>
                  </a:tcPr>
                </a:tc>
                <a:tc>
                  <a:txBody>
                    <a:bodyPr anchor="t" rtlCol="false"/>
                    <a:lstStyle/>
                    <a:p>
                      <a:pPr algn="ctr">
                        <a:lnSpc>
                          <a:spcPts val="3115"/>
                        </a:lnSpc>
                        <a:defRPr/>
                      </a:pPr>
                      <a:r>
                        <a:rPr lang="en-US" sz="2225">
                          <a:solidFill>
                            <a:srgbClr val="000000"/>
                          </a:solidFill>
                          <a:latin typeface="Open Sans"/>
                        </a:rPr>
                        <a:t>$0.0333</a:t>
                      </a:r>
                      <a:endParaRPr lang="en-US" sz="1100"/>
                    </a:p>
                  </a:txBody>
                  <a:tcPr marL="195371" marR="195371" marT="195371" marB="195371" anchor="ctr">
                    <a:lnL cmpd="sng" algn="ctr" cap="flat" w="39074">
                      <a:solidFill>
                        <a:srgbClr val="000000"/>
                      </a:solidFill>
                      <a:prstDash val="solid"/>
                      <a:round/>
                      <a:headEnd type="none" w="med" len="med"/>
                      <a:tailEnd type="none" w="med" len="med"/>
                    </a:lnL>
                    <a:lnR cmpd="sng" algn="ctr" cap="flat" w="39074">
                      <a:solidFill>
                        <a:srgbClr val="000000"/>
                      </a:solidFill>
                      <a:prstDash val="solid"/>
                      <a:round/>
                      <a:headEnd type="none" w="med" len="med"/>
                      <a:tailEnd type="none" w="med" len="med"/>
                    </a:lnR>
                    <a:lnT cmpd="sng" algn="ctr" cap="flat" w="39074">
                      <a:solidFill>
                        <a:srgbClr val="000000"/>
                      </a:solidFill>
                      <a:prstDash val="solid"/>
                      <a:round/>
                      <a:headEnd type="none" w="med" len="med"/>
                      <a:tailEnd type="none" w="med" len="med"/>
                    </a:lnT>
                    <a:lnB cmpd="sng" algn="ctr" cap="flat" w="39074">
                      <a:solidFill>
                        <a:srgbClr val="000000"/>
                      </a:solidFill>
                      <a:prstDash val="solid"/>
                      <a:round/>
                      <a:headEnd type="none" w="med" len="med"/>
                      <a:tailEnd type="none" w="med" len="med"/>
                    </a:lnB>
                    <a:solidFill>
                      <a:srgbClr val="8899A6"/>
                    </a:solidFill>
                  </a:tcPr>
                </a:tc>
              </a:tr>
              <a:tr h="1455464">
                <a:tc gridSpan="2">
                  <a:txBody>
                    <a:bodyPr anchor="t" rtlCol="false"/>
                    <a:lstStyle/>
                    <a:p>
                      <a:pPr algn="ctr">
                        <a:lnSpc>
                          <a:spcPts val="3115"/>
                        </a:lnSpc>
                        <a:defRPr/>
                      </a:pPr>
                      <a:r>
                        <a:rPr lang="en-US" sz="2225">
                          <a:solidFill>
                            <a:srgbClr val="000000"/>
                          </a:solidFill>
                          <a:latin typeface="Open Sans Bold"/>
                        </a:rPr>
                        <a:t>Monthly Cost</a:t>
                      </a:r>
                      <a:endParaRPr lang="en-US" sz="1100"/>
                    </a:p>
                  </a:txBody>
                  <a:tcPr marL="195371" marR="195371" marT="195371" marB="195371" anchor="ctr">
                    <a:lnL cmpd="sng" algn="ctr" cap="flat" w="39074">
                      <a:solidFill>
                        <a:srgbClr val="000000"/>
                      </a:solidFill>
                      <a:prstDash val="solid"/>
                      <a:round/>
                      <a:headEnd type="none" w="med" len="med"/>
                      <a:tailEnd type="none" w="med" len="med"/>
                    </a:lnL>
                    <a:lnR cmpd="sng" algn="ctr" cap="flat" w="39074">
                      <a:solidFill>
                        <a:srgbClr val="000000"/>
                      </a:solidFill>
                      <a:prstDash val="solid"/>
                      <a:round/>
                      <a:headEnd type="none" w="med" len="med"/>
                      <a:tailEnd type="none" w="med" len="med"/>
                    </a:lnR>
                    <a:lnT cmpd="sng" algn="ctr" cap="flat" w="39074">
                      <a:solidFill>
                        <a:srgbClr val="000000"/>
                      </a:solidFill>
                      <a:prstDash val="solid"/>
                      <a:round/>
                      <a:headEnd type="none" w="med" len="med"/>
                      <a:tailEnd type="none" w="med" len="med"/>
                    </a:lnT>
                    <a:lnB cmpd="sng" algn="ctr" cap="flat" w="39074">
                      <a:solidFill>
                        <a:srgbClr val="000000"/>
                      </a:solidFill>
                      <a:prstDash val="solid"/>
                      <a:round/>
                      <a:headEnd type="none" w="med" len="med"/>
                      <a:tailEnd type="none" w="med" len="med"/>
                    </a:lnB>
                    <a:solidFill>
                      <a:srgbClr val="8899A6"/>
                    </a:solidFill>
                  </a:tcPr>
                </a:tc>
                <a:tc hMerge="true">
                  <a:txBody>
                    <a:bodyPr anchor="t" rtlCol="false"/>
                    <a:lstStyle/>
                    <a:p>
                      <a:pPr algn="ctr">
                        <a:lnSpc>
                          <a:spcPts val="3115"/>
                        </a:lnSpc>
                        <a:defRPr/>
                      </a:pPr>
                      <a:r>
                        <a:rPr lang="en-US" sz="2225">
                          <a:solidFill>
                            <a:srgbClr val="000000"/>
                          </a:solidFill>
                          <a:latin typeface="Open Sans Bold"/>
                        </a:rPr>
                        <a:t>Monthly Cost</a:t>
                      </a:r>
                      <a:endParaRPr lang="en-US" sz="1100"/>
                    </a:p>
                  </a:txBody>
                  <a:tcPr marL="195371" marR="195371" marT="195371" marB="195371" anchor="ctr">
                    <a:lnL cmpd="sng" algn="ctr" cap="flat" w="39074">
                      <a:solidFill>
                        <a:srgbClr val="000000"/>
                      </a:solidFill>
                      <a:prstDash val="solid"/>
                      <a:round/>
                      <a:headEnd type="none" w="med" len="med"/>
                      <a:tailEnd type="none" w="med" len="med"/>
                    </a:lnL>
                    <a:lnR cmpd="sng" algn="ctr" cap="flat" w="39074">
                      <a:solidFill>
                        <a:srgbClr val="000000"/>
                      </a:solidFill>
                      <a:prstDash val="solid"/>
                      <a:round/>
                      <a:headEnd type="none" w="med" len="med"/>
                      <a:tailEnd type="none" w="med" len="med"/>
                    </a:lnR>
                    <a:lnT cmpd="sng" algn="ctr" cap="flat" w="39074">
                      <a:solidFill>
                        <a:srgbClr val="000000"/>
                      </a:solidFill>
                      <a:prstDash val="solid"/>
                      <a:round/>
                      <a:headEnd type="none" w="med" len="med"/>
                      <a:tailEnd type="none" w="med" len="med"/>
                    </a:lnT>
                    <a:lnB cmpd="sng" algn="ctr" cap="flat" w="39074">
                      <a:solidFill>
                        <a:srgbClr val="000000"/>
                      </a:solidFill>
                      <a:prstDash val="solid"/>
                      <a:round/>
                      <a:headEnd type="none" w="med" len="med"/>
                      <a:tailEnd type="none" w="med" len="med"/>
                    </a:lnB>
                    <a:solidFill>
                      <a:srgbClr val="8899A6"/>
                    </a:solidFill>
                  </a:tcPr>
                </a:tc>
                <a:tc gridSpan="2">
                  <a:txBody>
                    <a:bodyPr anchor="t" rtlCol="false"/>
                    <a:lstStyle/>
                    <a:p>
                      <a:pPr algn="ctr">
                        <a:lnSpc>
                          <a:spcPts val="3115"/>
                        </a:lnSpc>
                        <a:defRPr/>
                      </a:pPr>
                      <a:r>
                        <a:rPr lang="en-US" sz="2225">
                          <a:solidFill>
                            <a:srgbClr val="000000"/>
                          </a:solidFill>
                          <a:latin typeface="Open Sans"/>
                        </a:rPr>
                        <a:t>30 x $0.0333</a:t>
                      </a:r>
                      <a:endParaRPr lang="en-US" sz="1100"/>
                    </a:p>
                  </a:txBody>
                  <a:tcPr marL="195371" marR="195371" marT="195371" marB="195371" anchor="ctr">
                    <a:lnL cmpd="sng" algn="ctr" cap="flat" w="39074">
                      <a:solidFill>
                        <a:srgbClr val="000000"/>
                      </a:solidFill>
                      <a:prstDash val="solid"/>
                      <a:round/>
                      <a:headEnd type="none" w="med" len="med"/>
                      <a:tailEnd type="none" w="med" len="med"/>
                    </a:lnL>
                    <a:lnR cmpd="sng" algn="ctr" cap="flat" w="39074">
                      <a:solidFill>
                        <a:srgbClr val="000000"/>
                      </a:solidFill>
                      <a:prstDash val="solid"/>
                      <a:round/>
                      <a:headEnd type="none" w="med" len="med"/>
                      <a:tailEnd type="none" w="med" len="med"/>
                    </a:lnR>
                    <a:lnT cmpd="sng" algn="ctr" cap="flat" w="39074">
                      <a:solidFill>
                        <a:srgbClr val="000000"/>
                      </a:solidFill>
                      <a:prstDash val="solid"/>
                      <a:round/>
                      <a:headEnd type="none" w="med" len="med"/>
                      <a:tailEnd type="none" w="med" len="med"/>
                    </a:lnT>
                    <a:lnB cmpd="sng" algn="ctr" cap="flat" w="39074">
                      <a:solidFill>
                        <a:srgbClr val="000000"/>
                      </a:solidFill>
                      <a:prstDash val="solid"/>
                      <a:round/>
                      <a:headEnd type="none" w="med" len="med"/>
                      <a:tailEnd type="none" w="med" len="med"/>
                    </a:lnB>
                    <a:solidFill>
                      <a:srgbClr val="8899A6"/>
                    </a:solidFill>
                  </a:tcPr>
                </a:tc>
                <a:tc hMerge="true">
                  <a:txBody>
                    <a:bodyPr anchor="t" rtlCol="false"/>
                    <a:lstStyle/>
                    <a:p>
                      <a:pPr algn="ctr">
                        <a:lnSpc>
                          <a:spcPts val="3115"/>
                        </a:lnSpc>
                        <a:defRPr/>
                      </a:pPr>
                      <a:r>
                        <a:rPr lang="en-US" sz="2225">
                          <a:solidFill>
                            <a:srgbClr val="000000"/>
                          </a:solidFill>
                          <a:latin typeface="Open Sans"/>
                        </a:rPr>
                        <a:t>30 x $0.0333</a:t>
                      </a:r>
                      <a:endParaRPr lang="en-US" sz="1100"/>
                    </a:p>
                  </a:txBody>
                  <a:tcPr marL="195371" marR="195371" marT="195371" marB="195371" anchor="ctr">
                    <a:lnL cmpd="sng" algn="ctr" cap="flat" w="39074">
                      <a:solidFill>
                        <a:srgbClr val="000000"/>
                      </a:solidFill>
                      <a:prstDash val="solid"/>
                      <a:round/>
                      <a:headEnd type="none" w="med" len="med"/>
                      <a:tailEnd type="none" w="med" len="med"/>
                    </a:lnL>
                    <a:lnR cmpd="sng" algn="ctr" cap="flat" w="39074">
                      <a:solidFill>
                        <a:srgbClr val="000000"/>
                      </a:solidFill>
                      <a:prstDash val="solid"/>
                      <a:round/>
                      <a:headEnd type="none" w="med" len="med"/>
                      <a:tailEnd type="none" w="med" len="med"/>
                    </a:lnR>
                    <a:lnT cmpd="sng" algn="ctr" cap="flat" w="39074">
                      <a:solidFill>
                        <a:srgbClr val="000000"/>
                      </a:solidFill>
                      <a:prstDash val="solid"/>
                      <a:round/>
                      <a:headEnd type="none" w="med" len="med"/>
                      <a:tailEnd type="none" w="med" len="med"/>
                    </a:lnT>
                    <a:lnB cmpd="sng" algn="ctr" cap="flat" w="39074">
                      <a:solidFill>
                        <a:srgbClr val="000000"/>
                      </a:solidFill>
                      <a:prstDash val="solid"/>
                      <a:round/>
                      <a:headEnd type="none" w="med" len="med"/>
                      <a:tailEnd type="none" w="med" len="med"/>
                    </a:lnB>
                    <a:solidFill>
                      <a:srgbClr val="8899A6"/>
                    </a:solidFill>
                  </a:tcPr>
                </a:tc>
                <a:tc>
                  <a:txBody>
                    <a:bodyPr anchor="t" rtlCol="false"/>
                    <a:lstStyle/>
                    <a:p>
                      <a:pPr algn="ctr">
                        <a:lnSpc>
                          <a:spcPts val="3115"/>
                        </a:lnSpc>
                        <a:defRPr/>
                      </a:pPr>
                      <a:r>
                        <a:rPr lang="en-US" sz="2225">
                          <a:solidFill>
                            <a:srgbClr val="000000"/>
                          </a:solidFill>
                          <a:latin typeface="Open Sans"/>
                        </a:rPr>
                        <a:t>$0.999</a:t>
                      </a:r>
                      <a:endParaRPr lang="en-US" sz="1100"/>
                    </a:p>
                  </a:txBody>
                  <a:tcPr marL="195371" marR="195371" marT="195371" marB="195371" anchor="ctr">
                    <a:lnL cmpd="sng" algn="ctr" cap="flat" w="39074">
                      <a:solidFill>
                        <a:srgbClr val="000000"/>
                      </a:solidFill>
                      <a:prstDash val="solid"/>
                      <a:round/>
                      <a:headEnd type="none" w="med" len="med"/>
                      <a:tailEnd type="none" w="med" len="med"/>
                    </a:lnL>
                    <a:lnR cmpd="sng" algn="ctr" cap="flat" w="39074">
                      <a:solidFill>
                        <a:srgbClr val="000000"/>
                      </a:solidFill>
                      <a:prstDash val="solid"/>
                      <a:round/>
                      <a:headEnd type="none" w="med" len="med"/>
                      <a:tailEnd type="none" w="med" len="med"/>
                    </a:lnR>
                    <a:lnT cmpd="sng" algn="ctr" cap="flat" w="39074">
                      <a:solidFill>
                        <a:srgbClr val="000000"/>
                      </a:solidFill>
                      <a:prstDash val="solid"/>
                      <a:round/>
                      <a:headEnd type="none" w="med" len="med"/>
                      <a:tailEnd type="none" w="med" len="med"/>
                    </a:lnT>
                    <a:lnB cmpd="sng" algn="ctr" cap="flat" w="39074">
                      <a:solidFill>
                        <a:srgbClr val="000000"/>
                      </a:solidFill>
                      <a:prstDash val="solid"/>
                      <a:round/>
                      <a:headEnd type="none" w="med" len="med"/>
                      <a:tailEnd type="none" w="med" len="med"/>
                    </a:lnB>
                    <a:solidFill>
                      <a:srgbClr val="8899A6"/>
                    </a:solidFill>
                  </a:tcPr>
                </a:tc>
              </a:tr>
            </a:tbl>
          </a:graphicData>
        </a:graphic>
      </p:graphicFrame>
      <p:sp>
        <p:nvSpPr>
          <p:cNvPr name="TextBox 6" id="6"/>
          <p:cNvSpPr txBox="true"/>
          <p:nvPr/>
        </p:nvSpPr>
        <p:spPr>
          <a:xfrm rot="0">
            <a:off x="2577045" y="9058712"/>
            <a:ext cx="15527797" cy="378658"/>
          </a:xfrm>
          <a:prstGeom prst="rect">
            <a:avLst/>
          </a:prstGeom>
        </p:spPr>
        <p:txBody>
          <a:bodyPr anchor="t" rtlCol="false" tIns="0" lIns="0" bIns="0" rIns="0">
            <a:spAutoFit/>
          </a:bodyPr>
          <a:lstStyle/>
          <a:p>
            <a:pPr algn="ctr">
              <a:lnSpc>
                <a:spcPts val="3195"/>
              </a:lnSpc>
            </a:pPr>
            <a:r>
              <a:rPr lang="en-US" sz="2282">
                <a:solidFill>
                  <a:srgbClr val="000000"/>
                </a:solidFill>
                <a:latin typeface="Canva Sans"/>
              </a:rPr>
              <a:t>You can think of tokens as pieces of words, where 1,000 tokens is about 750 words. This paragraph is 35 tokens.</a:t>
            </a:r>
          </a:p>
        </p:txBody>
      </p:sp>
      <p:sp>
        <p:nvSpPr>
          <p:cNvPr name="TextBox 7" id="7"/>
          <p:cNvSpPr txBox="true"/>
          <p:nvPr/>
        </p:nvSpPr>
        <p:spPr>
          <a:xfrm rot="0">
            <a:off x="218525" y="1134616"/>
            <a:ext cx="5312389" cy="4247515"/>
          </a:xfrm>
          <a:prstGeom prst="rect">
            <a:avLst/>
          </a:prstGeom>
        </p:spPr>
        <p:txBody>
          <a:bodyPr anchor="t" rtlCol="false" tIns="0" lIns="0" bIns="0" rIns="0">
            <a:spAutoFit/>
          </a:bodyPr>
          <a:lstStyle/>
          <a:p>
            <a:pPr>
              <a:lnSpc>
                <a:spcPts val="4759"/>
              </a:lnSpc>
            </a:pPr>
            <a:r>
              <a:rPr lang="en-US" sz="3399">
                <a:solidFill>
                  <a:srgbClr val="000000"/>
                </a:solidFill>
                <a:latin typeface="Canva Sans"/>
              </a:rPr>
              <a:t>E.g. </a:t>
            </a:r>
          </a:p>
          <a:p>
            <a:pPr>
              <a:lnSpc>
                <a:spcPts val="4759"/>
              </a:lnSpc>
            </a:pPr>
            <a:r>
              <a:rPr lang="en-US" sz="3399">
                <a:solidFill>
                  <a:srgbClr val="000000"/>
                </a:solidFill>
                <a:latin typeface="Canva Sans"/>
              </a:rPr>
              <a:t>1 hour = 750 words</a:t>
            </a:r>
          </a:p>
          <a:p>
            <a:pPr>
              <a:lnSpc>
                <a:spcPts val="3640"/>
              </a:lnSpc>
            </a:pPr>
            <a:r>
              <a:rPr lang="en-US" sz="2600">
                <a:solidFill>
                  <a:srgbClr val="000000"/>
                </a:solidFill>
                <a:latin typeface="Canva Sans"/>
              </a:rPr>
              <a:t>(Inclusive of Input and Output)</a:t>
            </a:r>
          </a:p>
          <a:p>
            <a:pPr>
              <a:lnSpc>
                <a:spcPts val="3640"/>
              </a:lnSpc>
            </a:pPr>
          </a:p>
          <a:p>
            <a:pPr>
              <a:lnSpc>
                <a:spcPts val="4759"/>
              </a:lnSpc>
            </a:pPr>
            <a:r>
              <a:rPr lang="en-US" sz="3399">
                <a:solidFill>
                  <a:srgbClr val="000000"/>
                </a:solidFill>
                <a:latin typeface="Canva Sans"/>
              </a:rPr>
              <a:t>24 hours = 18,000 words</a:t>
            </a:r>
          </a:p>
          <a:p>
            <a:pPr>
              <a:lnSpc>
                <a:spcPts val="3780"/>
              </a:lnSpc>
            </a:pPr>
            <a:r>
              <a:rPr lang="en-US" sz="2700">
                <a:solidFill>
                  <a:srgbClr val="000000"/>
                </a:solidFill>
                <a:latin typeface="Canva Sans"/>
              </a:rPr>
              <a:t>(Split them into Input and Output)</a:t>
            </a:r>
          </a:p>
          <a:p>
            <a:pPr>
              <a:lnSpc>
                <a:spcPts val="4759"/>
              </a:lnSpc>
            </a:pP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495143" y="365125"/>
            <a:ext cx="15532850" cy="1193800"/>
          </a:xfrm>
          <a:prstGeom prst="rect">
            <a:avLst/>
          </a:prstGeom>
        </p:spPr>
        <p:txBody>
          <a:bodyPr anchor="t" rtlCol="false" tIns="0" lIns="0" bIns="0" rIns="0">
            <a:spAutoFit/>
          </a:bodyPr>
          <a:lstStyle/>
          <a:p>
            <a:pPr algn="ctr">
              <a:lnSpc>
                <a:spcPts val="9799"/>
              </a:lnSpc>
              <a:spcBef>
                <a:spcPct val="0"/>
              </a:spcBef>
            </a:pPr>
            <a:r>
              <a:rPr lang="en-US" sz="6999">
                <a:solidFill>
                  <a:srgbClr val="000000"/>
                </a:solidFill>
                <a:latin typeface="Montserrat Classic Bold"/>
              </a:rPr>
              <a:t>COST ANALYSIS ( PINECONE )</a:t>
            </a:r>
          </a:p>
        </p:txBody>
      </p:sp>
      <p:sp>
        <p:nvSpPr>
          <p:cNvPr name="Freeform 3" id="3"/>
          <p:cNvSpPr/>
          <p:nvPr/>
        </p:nvSpPr>
        <p:spPr>
          <a:xfrm flipH="true" flipV="true" rot="2700000">
            <a:off x="10168747" y="-5197216"/>
            <a:ext cx="12789569" cy="10394432"/>
          </a:xfrm>
          <a:custGeom>
            <a:avLst/>
            <a:gdLst/>
            <a:ahLst/>
            <a:cxnLst/>
            <a:rect r="r" b="b" t="t" l="l"/>
            <a:pathLst>
              <a:path h="10394432" w="12789569">
                <a:moveTo>
                  <a:pt x="12789569" y="10394432"/>
                </a:moveTo>
                <a:lnTo>
                  <a:pt x="0" y="10394432"/>
                </a:lnTo>
                <a:lnTo>
                  <a:pt x="0" y="0"/>
                </a:lnTo>
                <a:lnTo>
                  <a:pt x="12789569" y="0"/>
                </a:lnTo>
                <a:lnTo>
                  <a:pt x="12789569" y="10394432"/>
                </a:lnTo>
                <a:close/>
              </a:path>
            </a:pathLst>
          </a:custGeom>
          <a:blipFill>
            <a:blip r:embed="rId3">
              <a:alphaModFix amt="19999"/>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7643211">
            <a:off x="-2385201" y="6220695"/>
            <a:ext cx="9797381" cy="9797381"/>
          </a:xfrm>
          <a:custGeom>
            <a:avLst/>
            <a:gdLst/>
            <a:ahLst/>
            <a:cxnLst/>
            <a:rect r="r" b="b" t="t" l="l"/>
            <a:pathLst>
              <a:path h="9797381" w="9797381">
                <a:moveTo>
                  <a:pt x="0" y="0"/>
                </a:moveTo>
                <a:lnTo>
                  <a:pt x="9797381" y="0"/>
                </a:lnTo>
                <a:lnTo>
                  <a:pt x="9797381" y="9797381"/>
                </a:lnTo>
                <a:lnTo>
                  <a:pt x="0" y="979738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aphicFrame>
        <p:nvGraphicFramePr>
          <p:cNvPr name="Table 5" id="5"/>
          <p:cNvGraphicFramePr>
            <a:graphicFrameLocks noGrp="true"/>
          </p:cNvGraphicFramePr>
          <p:nvPr/>
        </p:nvGraphicFramePr>
        <p:xfrm>
          <a:off x="7230443" y="5417199"/>
          <a:ext cx="10733593" cy="4142156"/>
        </p:xfrm>
        <a:graphic>
          <a:graphicData uri="http://schemas.openxmlformats.org/drawingml/2006/table">
            <a:tbl>
              <a:tblPr/>
              <a:tblGrid>
                <a:gridCol w="5153792"/>
                <a:gridCol w="5579801"/>
              </a:tblGrid>
              <a:tr h="826755">
                <a:tc gridSpan="2">
                  <a:txBody>
                    <a:bodyPr anchor="t" rtlCol="false"/>
                    <a:lstStyle/>
                    <a:p>
                      <a:pPr algn="ctr">
                        <a:lnSpc>
                          <a:spcPts val="2659"/>
                        </a:lnSpc>
                        <a:defRPr/>
                      </a:pPr>
                      <a:r>
                        <a:rPr lang="en-US" sz="1899">
                          <a:solidFill>
                            <a:srgbClr val="000000"/>
                          </a:solidFill>
                          <a:latin typeface="Open Sans Bold"/>
                        </a:rPr>
                        <a:t>PLANS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hMerge="true">
                  <a:txBody>
                    <a:bodyPr anchor="t" rtlCol="false"/>
                    <a:lstStyle/>
                    <a:p>
                      <a:pPr algn="ctr">
                        <a:lnSpc>
                          <a:spcPts val="2659"/>
                        </a:lnSpc>
                        <a:defRPr/>
                      </a:pPr>
                      <a:r>
                        <a:rPr lang="en-US" sz="1899">
                          <a:solidFill>
                            <a:srgbClr val="000000"/>
                          </a:solidFill>
                          <a:latin typeface="Open Sans Bold"/>
                        </a:rPr>
                        <a:t>PLANS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826755">
                <a:tc>
                  <a:txBody>
                    <a:bodyPr anchor="t" rtlCol="false"/>
                    <a:lstStyle/>
                    <a:p>
                      <a:pPr algn="ctr">
                        <a:lnSpc>
                          <a:spcPts val="2659"/>
                        </a:lnSpc>
                        <a:defRPr/>
                      </a:pPr>
                      <a:r>
                        <a:rPr lang="en-US" sz="1899">
                          <a:solidFill>
                            <a:srgbClr val="000000"/>
                          </a:solidFill>
                          <a:latin typeface="Open Sans Bold"/>
                        </a:rPr>
                        <a:t>Standard</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59"/>
                        </a:lnSpc>
                        <a:defRPr/>
                      </a:pPr>
                      <a:r>
                        <a:rPr lang="en-US" sz="1899">
                          <a:solidFill>
                            <a:srgbClr val="000000"/>
                          </a:solidFill>
                          <a:latin typeface="Open Sans Bold"/>
                        </a:rPr>
                        <a:t>Enterprise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826755">
                <a:tc>
                  <a:txBody>
                    <a:bodyPr anchor="t" rtlCol="false"/>
                    <a:lstStyle/>
                    <a:p>
                      <a:pPr algn="ctr">
                        <a:lnSpc>
                          <a:spcPts val="2659"/>
                        </a:lnSpc>
                        <a:defRPr/>
                      </a:pPr>
                      <a:r>
                        <a:rPr lang="en-US" sz="1899">
                          <a:solidFill>
                            <a:srgbClr val="000000"/>
                          </a:solidFill>
                          <a:latin typeface="Open Sans"/>
                        </a:rPr>
                        <a:t>starting at $70/month</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59"/>
                        </a:lnSpc>
                        <a:defRPr/>
                      </a:pPr>
                      <a:r>
                        <a:rPr lang="en-US" sz="1899">
                          <a:solidFill>
                            <a:srgbClr val="000000"/>
                          </a:solidFill>
                          <a:latin typeface="Open Sans"/>
                        </a:rPr>
                        <a:t>starting at $104/month</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826755">
                <a:tc>
                  <a:txBody>
                    <a:bodyPr anchor="t" rtlCol="false"/>
                    <a:lstStyle/>
                    <a:p>
                      <a:pPr algn="ctr">
                        <a:lnSpc>
                          <a:spcPts val="2659"/>
                        </a:lnSpc>
                        <a:defRPr/>
                      </a:pPr>
                      <a:r>
                        <a:rPr lang="en-US" sz="1899">
                          <a:solidFill>
                            <a:srgbClr val="000000"/>
                          </a:solidFill>
                          <a:latin typeface="Open Sans"/>
                        </a:rPr>
                        <a:t>For production applications at any scale.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59"/>
                        </a:lnSpc>
                        <a:defRPr/>
                      </a:pPr>
                      <a:r>
                        <a:rPr lang="en-US" sz="1899">
                          <a:solidFill>
                            <a:srgbClr val="000000"/>
                          </a:solidFill>
                          <a:latin typeface="Open Sans"/>
                        </a:rPr>
                        <a:t>For mission-critical production applications.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835138">
                <a:tc>
                  <a:txBody>
                    <a:bodyPr anchor="t" rtlCol="false"/>
                    <a:lstStyle/>
                    <a:p>
                      <a:pPr algn="ctr">
                        <a:lnSpc>
                          <a:spcPts val="2659"/>
                        </a:lnSpc>
                        <a:defRPr/>
                      </a:pPr>
                      <a:r>
                        <a:rPr lang="en-US" sz="1899">
                          <a:solidFill>
                            <a:srgbClr val="000000"/>
                          </a:solidFill>
                          <a:latin typeface="Open Sans"/>
                        </a:rPr>
                        <a:t>Standard Support</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59"/>
                        </a:lnSpc>
                        <a:defRPr/>
                      </a:pPr>
                      <a:r>
                        <a:rPr lang="en-US" sz="1899">
                          <a:solidFill>
                            <a:srgbClr val="000000"/>
                          </a:solidFill>
                          <a:latin typeface="Open Sans"/>
                        </a:rPr>
                        <a:t>Premium Support</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sp>
        <p:nvSpPr>
          <p:cNvPr name="Freeform 6" id="6"/>
          <p:cNvSpPr/>
          <p:nvPr/>
        </p:nvSpPr>
        <p:spPr>
          <a:xfrm flipH="false" flipV="false" rot="0">
            <a:off x="1316505" y="2188857"/>
            <a:ext cx="9953050" cy="3046848"/>
          </a:xfrm>
          <a:custGeom>
            <a:avLst/>
            <a:gdLst/>
            <a:ahLst/>
            <a:cxnLst/>
            <a:rect r="r" b="b" t="t" l="l"/>
            <a:pathLst>
              <a:path h="3046848" w="9953050">
                <a:moveTo>
                  <a:pt x="0" y="0"/>
                </a:moveTo>
                <a:lnTo>
                  <a:pt x="9953050" y="0"/>
                </a:lnTo>
                <a:lnTo>
                  <a:pt x="9953050" y="3046848"/>
                </a:lnTo>
                <a:lnTo>
                  <a:pt x="0" y="3046848"/>
                </a:lnTo>
                <a:lnTo>
                  <a:pt x="0" y="0"/>
                </a:lnTo>
                <a:close/>
              </a:path>
            </a:pathLst>
          </a:custGeom>
          <a:blipFill>
            <a:blip r:embed="rId7"/>
            <a:stretch>
              <a:fillRect l="0" t="0" r="-1451" b="0"/>
            </a:stretch>
          </a:blipFill>
        </p:spPr>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495143" y="365125"/>
            <a:ext cx="15532850" cy="1193800"/>
          </a:xfrm>
          <a:prstGeom prst="rect">
            <a:avLst/>
          </a:prstGeom>
        </p:spPr>
        <p:txBody>
          <a:bodyPr anchor="t" rtlCol="false" tIns="0" lIns="0" bIns="0" rIns="0">
            <a:spAutoFit/>
          </a:bodyPr>
          <a:lstStyle/>
          <a:p>
            <a:pPr algn="ctr">
              <a:lnSpc>
                <a:spcPts val="9799"/>
              </a:lnSpc>
              <a:spcBef>
                <a:spcPct val="0"/>
              </a:spcBef>
            </a:pPr>
            <a:r>
              <a:rPr lang="en-US" sz="6999">
                <a:solidFill>
                  <a:srgbClr val="000000"/>
                </a:solidFill>
                <a:latin typeface="Montserrat Classic Bold"/>
              </a:rPr>
              <a:t>COMPETITOR ANALYSIS</a:t>
            </a:r>
          </a:p>
        </p:txBody>
      </p:sp>
      <p:sp>
        <p:nvSpPr>
          <p:cNvPr name="Freeform 3" id="3"/>
          <p:cNvSpPr/>
          <p:nvPr/>
        </p:nvSpPr>
        <p:spPr>
          <a:xfrm flipH="true" flipV="true" rot="2700000">
            <a:off x="10168747" y="-5197216"/>
            <a:ext cx="12789569" cy="10394432"/>
          </a:xfrm>
          <a:custGeom>
            <a:avLst/>
            <a:gdLst/>
            <a:ahLst/>
            <a:cxnLst/>
            <a:rect r="r" b="b" t="t" l="l"/>
            <a:pathLst>
              <a:path h="10394432" w="12789569">
                <a:moveTo>
                  <a:pt x="12789569" y="10394432"/>
                </a:moveTo>
                <a:lnTo>
                  <a:pt x="0" y="10394432"/>
                </a:lnTo>
                <a:lnTo>
                  <a:pt x="0" y="0"/>
                </a:lnTo>
                <a:lnTo>
                  <a:pt x="12789569" y="0"/>
                </a:lnTo>
                <a:lnTo>
                  <a:pt x="12789569" y="10394432"/>
                </a:lnTo>
                <a:close/>
              </a:path>
            </a:pathLst>
          </a:custGeom>
          <a:blipFill>
            <a:blip r:embed="rId2">
              <a:alphaModFix amt="19999"/>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7643211">
            <a:off x="-2385201" y="6220695"/>
            <a:ext cx="9797381" cy="9797381"/>
          </a:xfrm>
          <a:custGeom>
            <a:avLst/>
            <a:gdLst/>
            <a:ahLst/>
            <a:cxnLst/>
            <a:rect r="r" b="b" t="t" l="l"/>
            <a:pathLst>
              <a:path h="9797381" w="9797381">
                <a:moveTo>
                  <a:pt x="0" y="0"/>
                </a:moveTo>
                <a:lnTo>
                  <a:pt x="9797381" y="0"/>
                </a:lnTo>
                <a:lnTo>
                  <a:pt x="9797381" y="9797381"/>
                </a:lnTo>
                <a:lnTo>
                  <a:pt x="0" y="979738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5417505" y="1916763"/>
            <a:ext cx="7452991" cy="5316575"/>
          </a:xfrm>
          <a:custGeom>
            <a:avLst/>
            <a:gdLst/>
            <a:ahLst/>
            <a:cxnLst/>
            <a:rect r="r" b="b" t="t" l="l"/>
            <a:pathLst>
              <a:path h="5316575" w="7452991">
                <a:moveTo>
                  <a:pt x="0" y="0"/>
                </a:moveTo>
                <a:lnTo>
                  <a:pt x="7452990" y="0"/>
                </a:lnTo>
                <a:lnTo>
                  <a:pt x="7452990" y="5316576"/>
                </a:lnTo>
                <a:lnTo>
                  <a:pt x="0" y="5316576"/>
                </a:lnTo>
                <a:lnTo>
                  <a:pt x="0" y="0"/>
                </a:lnTo>
                <a:close/>
              </a:path>
            </a:pathLst>
          </a:custGeom>
          <a:blipFill>
            <a:blip r:embed="rId6"/>
            <a:stretch>
              <a:fillRect l="0" t="0" r="0" b="0"/>
            </a:stretch>
          </a:blipFill>
        </p:spPr>
      </p:sp>
      <p:sp>
        <p:nvSpPr>
          <p:cNvPr name="TextBox 6" id="6"/>
          <p:cNvSpPr txBox="true"/>
          <p:nvPr/>
        </p:nvSpPr>
        <p:spPr>
          <a:xfrm rot="0">
            <a:off x="4103311" y="7309687"/>
            <a:ext cx="10081379" cy="887095"/>
          </a:xfrm>
          <a:prstGeom prst="rect">
            <a:avLst/>
          </a:prstGeom>
        </p:spPr>
        <p:txBody>
          <a:bodyPr anchor="t" rtlCol="false" tIns="0" lIns="0" bIns="0" rIns="0">
            <a:spAutoFit/>
          </a:bodyPr>
          <a:lstStyle/>
          <a:p>
            <a:pPr algn="ctr">
              <a:lnSpc>
                <a:spcPts val="7279"/>
              </a:lnSpc>
            </a:pPr>
            <a:r>
              <a:rPr lang="en-US" sz="5199">
                <a:solidFill>
                  <a:srgbClr val="000000"/>
                </a:solidFill>
                <a:latin typeface="Canva Sans Bold"/>
              </a:rPr>
              <a:t>Some chatbot on some website</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291458">
            <a:off x="14642159" y="-7232502"/>
            <a:ext cx="15191719" cy="15191719"/>
          </a:xfrm>
          <a:custGeom>
            <a:avLst/>
            <a:gdLst/>
            <a:ahLst/>
            <a:cxnLst/>
            <a:rect r="r" b="b" t="t" l="l"/>
            <a:pathLst>
              <a:path h="15191719" w="15191719">
                <a:moveTo>
                  <a:pt x="0" y="0"/>
                </a:moveTo>
                <a:lnTo>
                  <a:pt x="15191719" y="0"/>
                </a:lnTo>
                <a:lnTo>
                  <a:pt x="15191719" y="15191719"/>
                </a:lnTo>
                <a:lnTo>
                  <a:pt x="0" y="1519171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5291458">
            <a:off x="-11545878" y="2327783"/>
            <a:ext cx="15191719" cy="15191719"/>
          </a:xfrm>
          <a:custGeom>
            <a:avLst/>
            <a:gdLst/>
            <a:ahLst/>
            <a:cxnLst/>
            <a:rect r="r" b="b" t="t" l="l"/>
            <a:pathLst>
              <a:path h="15191719" w="15191719">
                <a:moveTo>
                  <a:pt x="0" y="0"/>
                </a:moveTo>
                <a:lnTo>
                  <a:pt x="15191719" y="0"/>
                </a:lnTo>
                <a:lnTo>
                  <a:pt x="15191719" y="15191719"/>
                </a:lnTo>
                <a:lnTo>
                  <a:pt x="0" y="1519171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2314159" y="3907155"/>
            <a:ext cx="12091998" cy="1236345"/>
          </a:xfrm>
          <a:prstGeom prst="rect">
            <a:avLst/>
          </a:prstGeom>
        </p:spPr>
        <p:txBody>
          <a:bodyPr anchor="t" rtlCol="false" tIns="0" lIns="0" bIns="0" rIns="0">
            <a:spAutoFit/>
          </a:bodyPr>
          <a:lstStyle/>
          <a:p>
            <a:pPr algn="ctr">
              <a:lnSpc>
                <a:spcPts val="10080"/>
              </a:lnSpc>
              <a:spcBef>
                <a:spcPct val="0"/>
              </a:spcBef>
            </a:pPr>
            <a:r>
              <a:rPr lang="en-US" sz="7200">
                <a:solidFill>
                  <a:srgbClr val="314FDD"/>
                </a:solidFill>
                <a:latin typeface="Montserrat Classic Bold"/>
              </a:rPr>
              <a:t>APPENDIX C : DATA</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705926" y="3004515"/>
            <a:ext cx="14564970" cy="14564970"/>
          </a:xfrm>
          <a:custGeom>
            <a:avLst/>
            <a:gdLst/>
            <a:ahLst/>
            <a:cxnLst/>
            <a:rect r="r" b="b" t="t" l="l"/>
            <a:pathLst>
              <a:path h="14564970" w="14564970">
                <a:moveTo>
                  <a:pt x="0" y="0"/>
                </a:moveTo>
                <a:lnTo>
                  <a:pt x="14564970" y="0"/>
                </a:lnTo>
                <a:lnTo>
                  <a:pt x="14564970" y="14564970"/>
                </a:lnTo>
                <a:lnTo>
                  <a:pt x="0" y="1456497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5738531" y="-9798397"/>
            <a:ext cx="14564970" cy="14564970"/>
          </a:xfrm>
          <a:custGeom>
            <a:avLst/>
            <a:gdLst/>
            <a:ahLst/>
            <a:cxnLst/>
            <a:rect r="r" b="b" t="t" l="l"/>
            <a:pathLst>
              <a:path h="14564970" w="14564970">
                <a:moveTo>
                  <a:pt x="0" y="0"/>
                </a:moveTo>
                <a:lnTo>
                  <a:pt x="14564970" y="0"/>
                </a:lnTo>
                <a:lnTo>
                  <a:pt x="14564970" y="14564970"/>
                </a:lnTo>
                <a:lnTo>
                  <a:pt x="0" y="1456497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1028700" y="1632643"/>
            <a:ext cx="6271906" cy="2114476"/>
          </a:xfrm>
          <a:prstGeom prst="rect">
            <a:avLst/>
          </a:prstGeom>
        </p:spPr>
        <p:txBody>
          <a:bodyPr anchor="t" rtlCol="false" tIns="0" lIns="0" bIns="0" rIns="0">
            <a:spAutoFit/>
          </a:bodyPr>
          <a:lstStyle/>
          <a:p>
            <a:pPr>
              <a:lnSpc>
                <a:spcPts val="8399"/>
              </a:lnSpc>
            </a:pPr>
            <a:r>
              <a:rPr lang="en-US" sz="6999">
                <a:solidFill>
                  <a:srgbClr val="000000"/>
                </a:solidFill>
                <a:latin typeface="Montserrat Classic Bold"/>
              </a:rPr>
              <a:t>TABLE OF CONTENTS</a:t>
            </a:r>
          </a:p>
        </p:txBody>
      </p:sp>
      <p:sp>
        <p:nvSpPr>
          <p:cNvPr name="TextBox 5" id="5"/>
          <p:cNvSpPr txBox="true"/>
          <p:nvPr/>
        </p:nvSpPr>
        <p:spPr>
          <a:xfrm rot="0">
            <a:off x="3859044" y="5219700"/>
            <a:ext cx="5028150" cy="381000"/>
          </a:xfrm>
          <a:prstGeom prst="rect">
            <a:avLst/>
          </a:prstGeom>
        </p:spPr>
        <p:txBody>
          <a:bodyPr anchor="t" rtlCol="false" tIns="0" lIns="0" bIns="0" rIns="0">
            <a:spAutoFit/>
          </a:bodyPr>
          <a:lstStyle/>
          <a:p>
            <a:pPr marL="647700" indent="-323850" lvl="1">
              <a:lnSpc>
                <a:spcPts val="2700"/>
              </a:lnSpc>
              <a:buFont typeface="Arial"/>
              <a:buChar char="•"/>
            </a:pPr>
            <a:r>
              <a:rPr lang="en-US" sz="3000">
                <a:solidFill>
                  <a:srgbClr val="000000"/>
                </a:solidFill>
                <a:latin typeface="Montserrat Classic"/>
              </a:rPr>
              <a:t>Introduction</a:t>
            </a:r>
          </a:p>
        </p:txBody>
      </p:sp>
      <p:sp>
        <p:nvSpPr>
          <p:cNvPr name="TextBox 6" id="6"/>
          <p:cNvSpPr txBox="true"/>
          <p:nvPr/>
        </p:nvSpPr>
        <p:spPr>
          <a:xfrm rot="0">
            <a:off x="3859044" y="6006955"/>
            <a:ext cx="5028150" cy="381000"/>
          </a:xfrm>
          <a:prstGeom prst="rect">
            <a:avLst/>
          </a:prstGeom>
        </p:spPr>
        <p:txBody>
          <a:bodyPr anchor="t" rtlCol="false" tIns="0" lIns="0" bIns="0" rIns="0">
            <a:spAutoFit/>
          </a:bodyPr>
          <a:lstStyle/>
          <a:p>
            <a:pPr marL="647700" indent="-323850" lvl="1">
              <a:lnSpc>
                <a:spcPts val="2700"/>
              </a:lnSpc>
              <a:buFont typeface="Arial"/>
              <a:buChar char="•"/>
            </a:pPr>
            <a:r>
              <a:rPr lang="en-US" sz="3000">
                <a:solidFill>
                  <a:srgbClr val="000000"/>
                </a:solidFill>
                <a:latin typeface="Montserrat Classic"/>
              </a:rPr>
              <a:t>Target User Group</a:t>
            </a:r>
          </a:p>
        </p:txBody>
      </p:sp>
      <p:sp>
        <p:nvSpPr>
          <p:cNvPr name="TextBox 7" id="7"/>
          <p:cNvSpPr txBox="true"/>
          <p:nvPr/>
        </p:nvSpPr>
        <p:spPr>
          <a:xfrm rot="0">
            <a:off x="3859044" y="6794210"/>
            <a:ext cx="5028150" cy="381000"/>
          </a:xfrm>
          <a:prstGeom prst="rect">
            <a:avLst/>
          </a:prstGeom>
        </p:spPr>
        <p:txBody>
          <a:bodyPr anchor="t" rtlCol="false" tIns="0" lIns="0" bIns="0" rIns="0">
            <a:spAutoFit/>
          </a:bodyPr>
          <a:lstStyle/>
          <a:p>
            <a:pPr marL="647700" indent="-323850" lvl="1">
              <a:lnSpc>
                <a:spcPts val="2700"/>
              </a:lnSpc>
              <a:buFont typeface="Arial"/>
              <a:buChar char="•"/>
            </a:pPr>
            <a:r>
              <a:rPr lang="en-US" sz="3000">
                <a:solidFill>
                  <a:srgbClr val="000000"/>
                </a:solidFill>
                <a:latin typeface="Montserrat Classic"/>
              </a:rPr>
              <a:t>Key Features</a:t>
            </a:r>
          </a:p>
        </p:txBody>
      </p:sp>
      <p:sp>
        <p:nvSpPr>
          <p:cNvPr name="TextBox 8" id="8"/>
          <p:cNvSpPr txBox="true"/>
          <p:nvPr/>
        </p:nvSpPr>
        <p:spPr>
          <a:xfrm rot="0">
            <a:off x="3859044" y="7581464"/>
            <a:ext cx="5028150" cy="381000"/>
          </a:xfrm>
          <a:prstGeom prst="rect">
            <a:avLst/>
          </a:prstGeom>
        </p:spPr>
        <p:txBody>
          <a:bodyPr anchor="t" rtlCol="false" tIns="0" lIns="0" bIns="0" rIns="0">
            <a:spAutoFit/>
          </a:bodyPr>
          <a:lstStyle/>
          <a:p>
            <a:pPr marL="647700" indent="-323850" lvl="1">
              <a:lnSpc>
                <a:spcPts val="2700"/>
              </a:lnSpc>
              <a:buFont typeface="Arial"/>
              <a:buChar char="•"/>
            </a:pPr>
            <a:r>
              <a:rPr lang="en-US" sz="3000">
                <a:solidFill>
                  <a:srgbClr val="000000"/>
                </a:solidFill>
                <a:latin typeface="Montserrat Classic"/>
              </a:rPr>
              <a:t>Technical Overview</a:t>
            </a:r>
          </a:p>
        </p:txBody>
      </p:sp>
      <p:sp>
        <p:nvSpPr>
          <p:cNvPr name="TextBox 9" id="9"/>
          <p:cNvSpPr txBox="true"/>
          <p:nvPr/>
        </p:nvSpPr>
        <p:spPr>
          <a:xfrm rot="0">
            <a:off x="3859044" y="8368719"/>
            <a:ext cx="5028150" cy="381000"/>
          </a:xfrm>
          <a:prstGeom prst="rect">
            <a:avLst/>
          </a:prstGeom>
        </p:spPr>
        <p:txBody>
          <a:bodyPr anchor="t" rtlCol="false" tIns="0" lIns="0" bIns="0" rIns="0">
            <a:spAutoFit/>
          </a:bodyPr>
          <a:lstStyle/>
          <a:p>
            <a:pPr marL="647700" indent="-323850" lvl="1">
              <a:lnSpc>
                <a:spcPts val="2700"/>
              </a:lnSpc>
              <a:buFont typeface="Arial"/>
              <a:buChar char="•"/>
            </a:pPr>
            <a:r>
              <a:rPr lang="en-US" sz="3000">
                <a:solidFill>
                  <a:srgbClr val="000000"/>
                </a:solidFill>
                <a:latin typeface="Montserrat Classic"/>
              </a:rPr>
              <a:t>Future Enhancement</a:t>
            </a:r>
          </a:p>
        </p:txBody>
      </p:sp>
      <p:sp>
        <p:nvSpPr>
          <p:cNvPr name="TextBox 10" id="10"/>
          <p:cNvSpPr txBox="true"/>
          <p:nvPr/>
        </p:nvSpPr>
        <p:spPr>
          <a:xfrm rot="0">
            <a:off x="3859044" y="9159294"/>
            <a:ext cx="5028150" cy="381000"/>
          </a:xfrm>
          <a:prstGeom prst="rect">
            <a:avLst/>
          </a:prstGeom>
        </p:spPr>
        <p:txBody>
          <a:bodyPr anchor="t" rtlCol="false" tIns="0" lIns="0" bIns="0" rIns="0">
            <a:spAutoFit/>
          </a:bodyPr>
          <a:lstStyle/>
          <a:p>
            <a:pPr marL="647700" indent="-323850" lvl="1">
              <a:lnSpc>
                <a:spcPts val="2700"/>
              </a:lnSpc>
              <a:buFont typeface="Arial"/>
              <a:buChar char="•"/>
            </a:pPr>
            <a:r>
              <a:rPr lang="en-US" sz="3000">
                <a:solidFill>
                  <a:srgbClr val="000000"/>
                </a:solidFill>
                <a:latin typeface="Montserrat Classic"/>
              </a:rPr>
              <a:t>Q &amp; A</a:t>
            </a:r>
          </a:p>
        </p:txBody>
      </p:sp>
      <p:sp>
        <p:nvSpPr>
          <p:cNvPr name="TextBox 11" id="11"/>
          <p:cNvSpPr txBox="true"/>
          <p:nvPr/>
        </p:nvSpPr>
        <p:spPr>
          <a:xfrm rot="0">
            <a:off x="9400811" y="9159294"/>
            <a:ext cx="5028150" cy="381000"/>
          </a:xfrm>
          <a:prstGeom prst="rect">
            <a:avLst/>
          </a:prstGeom>
        </p:spPr>
        <p:txBody>
          <a:bodyPr anchor="t" rtlCol="false" tIns="0" lIns="0" bIns="0" rIns="0">
            <a:spAutoFit/>
          </a:bodyPr>
          <a:lstStyle/>
          <a:p>
            <a:pPr marL="647700" indent="-323850" lvl="1">
              <a:lnSpc>
                <a:spcPts val="2700"/>
              </a:lnSpc>
              <a:buFont typeface="Arial"/>
              <a:buChar char="•"/>
            </a:pPr>
            <a:r>
              <a:rPr lang="en-US" sz="3000">
                <a:solidFill>
                  <a:srgbClr val="000000"/>
                </a:solidFill>
                <a:latin typeface="Montserrat Classic"/>
              </a:rPr>
              <a:t>Appendix</a:t>
            </a:r>
          </a:p>
        </p:txBody>
      </p:sp>
      <p:sp>
        <p:nvSpPr>
          <p:cNvPr name="TextBox 12" id="12"/>
          <p:cNvSpPr txBox="true"/>
          <p:nvPr/>
        </p:nvSpPr>
        <p:spPr>
          <a:xfrm rot="0">
            <a:off x="9396288" y="5219700"/>
            <a:ext cx="5926635" cy="381000"/>
          </a:xfrm>
          <a:prstGeom prst="rect">
            <a:avLst/>
          </a:prstGeom>
        </p:spPr>
        <p:txBody>
          <a:bodyPr anchor="t" rtlCol="false" tIns="0" lIns="0" bIns="0" rIns="0">
            <a:spAutoFit/>
          </a:bodyPr>
          <a:lstStyle/>
          <a:p>
            <a:pPr marL="647700" indent="-323850" lvl="1">
              <a:lnSpc>
                <a:spcPts val="2700"/>
              </a:lnSpc>
              <a:buFont typeface="Arial"/>
              <a:buChar char="•"/>
            </a:pPr>
            <a:r>
              <a:rPr lang="en-US" sz="3000">
                <a:solidFill>
                  <a:srgbClr val="000000"/>
                </a:solidFill>
                <a:latin typeface="Montserrat Classic"/>
              </a:rPr>
              <a:t>Problem Statement</a:t>
            </a:r>
          </a:p>
        </p:txBody>
      </p:sp>
      <p:sp>
        <p:nvSpPr>
          <p:cNvPr name="TextBox 13" id="13"/>
          <p:cNvSpPr txBox="true"/>
          <p:nvPr/>
        </p:nvSpPr>
        <p:spPr>
          <a:xfrm rot="0">
            <a:off x="9396288" y="6006955"/>
            <a:ext cx="5931158" cy="381000"/>
          </a:xfrm>
          <a:prstGeom prst="rect">
            <a:avLst/>
          </a:prstGeom>
        </p:spPr>
        <p:txBody>
          <a:bodyPr anchor="t" rtlCol="false" tIns="0" lIns="0" bIns="0" rIns="0">
            <a:spAutoFit/>
          </a:bodyPr>
          <a:lstStyle/>
          <a:p>
            <a:pPr marL="647700" indent="-323850" lvl="1">
              <a:lnSpc>
                <a:spcPts val="2700"/>
              </a:lnSpc>
              <a:buFont typeface="Arial"/>
              <a:buChar char="•"/>
            </a:pPr>
            <a:r>
              <a:rPr lang="en-US" sz="3000">
                <a:solidFill>
                  <a:srgbClr val="000000"/>
                </a:solidFill>
                <a:latin typeface="Montserrat Classic"/>
              </a:rPr>
              <a:t>Solution</a:t>
            </a:r>
          </a:p>
        </p:txBody>
      </p:sp>
      <p:sp>
        <p:nvSpPr>
          <p:cNvPr name="TextBox 14" id="14"/>
          <p:cNvSpPr txBox="true"/>
          <p:nvPr/>
        </p:nvSpPr>
        <p:spPr>
          <a:xfrm rot="0">
            <a:off x="9396288" y="6794210"/>
            <a:ext cx="5926635" cy="381000"/>
          </a:xfrm>
          <a:prstGeom prst="rect">
            <a:avLst/>
          </a:prstGeom>
        </p:spPr>
        <p:txBody>
          <a:bodyPr anchor="t" rtlCol="false" tIns="0" lIns="0" bIns="0" rIns="0">
            <a:spAutoFit/>
          </a:bodyPr>
          <a:lstStyle/>
          <a:p>
            <a:pPr marL="647700" indent="-323850" lvl="1">
              <a:lnSpc>
                <a:spcPts val="2700"/>
              </a:lnSpc>
              <a:buFont typeface="Arial"/>
              <a:buChar char="•"/>
            </a:pPr>
            <a:r>
              <a:rPr lang="en-US" sz="3000">
                <a:solidFill>
                  <a:srgbClr val="000000"/>
                </a:solidFill>
                <a:latin typeface="Montserrat Classic"/>
              </a:rPr>
              <a:t>Demonstration</a:t>
            </a:r>
          </a:p>
        </p:txBody>
      </p:sp>
      <p:sp>
        <p:nvSpPr>
          <p:cNvPr name="TextBox 15" id="15"/>
          <p:cNvSpPr txBox="true"/>
          <p:nvPr/>
        </p:nvSpPr>
        <p:spPr>
          <a:xfrm rot="0">
            <a:off x="9396288" y="7581464"/>
            <a:ext cx="5926635" cy="381000"/>
          </a:xfrm>
          <a:prstGeom prst="rect">
            <a:avLst/>
          </a:prstGeom>
        </p:spPr>
        <p:txBody>
          <a:bodyPr anchor="t" rtlCol="false" tIns="0" lIns="0" bIns="0" rIns="0">
            <a:spAutoFit/>
          </a:bodyPr>
          <a:lstStyle/>
          <a:p>
            <a:pPr marL="647700" indent="-323850" lvl="1">
              <a:lnSpc>
                <a:spcPts val="2700"/>
              </a:lnSpc>
              <a:buFont typeface="Arial"/>
              <a:buChar char="•"/>
            </a:pPr>
            <a:r>
              <a:rPr lang="en-US" sz="3000">
                <a:solidFill>
                  <a:srgbClr val="000000"/>
                </a:solidFill>
                <a:latin typeface="Montserrat Classic"/>
              </a:rPr>
              <a:t>Benefits</a:t>
            </a:r>
          </a:p>
        </p:txBody>
      </p:sp>
      <p:sp>
        <p:nvSpPr>
          <p:cNvPr name="TextBox 16" id="16"/>
          <p:cNvSpPr txBox="true"/>
          <p:nvPr/>
        </p:nvSpPr>
        <p:spPr>
          <a:xfrm rot="0">
            <a:off x="9400811" y="8368719"/>
            <a:ext cx="5922111" cy="381000"/>
          </a:xfrm>
          <a:prstGeom prst="rect">
            <a:avLst/>
          </a:prstGeom>
        </p:spPr>
        <p:txBody>
          <a:bodyPr anchor="t" rtlCol="false" tIns="0" lIns="0" bIns="0" rIns="0">
            <a:spAutoFit/>
          </a:bodyPr>
          <a:lstStyle/>
          <a:p>
            <a:pPr marL="647700" indent="-323850" lvl="1">
              <a:lnSpc>
                <a:spcPts val="2700"/>
              </a:lnSpc>
              <a:buFont typeface="Arial"/>
              <a:buChar char="•"/>
            </a:pPr>
            <a:r>
              <a:rPr lang="en-US" sz="3000">
                <a:solidFill>
                  <a:srgbClr val="000000"/>
                </a:solidFill>
                <a:latin typeface="Montserrat Classic"/>
              </a:rPr>
              <a:t>Conclusion</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495143" y="403225"/>
            <a:ext cx="15532850" cy="788034"/>
          </a:xfrm>
          <a:prstGeom prst="rect">
            <a:avLst/>
          </a:prstGeom>
        </p:spPr>
        <p:txBody>
          <a:bodyPr anchor="t" rtlCol="false" tIns="0" lIns="0" bIns="0" rIns="0">
            <a:spAutoFit/>
          </a:bodyPr>
          <a:lstStyle/>
          <a:p>
            <a:pPr algn="ctr">
              <a:lnSpc>
                <a:spcPts val="6440"/>
              </a:lnSpc>
              <a:spcBef>
                <a:spcPct val="0"/>
              </a:spcBef>
            </a:pPr>
            <a:r>
              <a:rPr lang="en-US" sz="4600">
                <a:solidFill>
                  <a:srgbClr val="000000"/>
                </a:solidFill>
                <a:latin typeface="Montserrat Classic Bold"/>
              </a:rPr>
              <a:t>HOW DID WE GET THE DATA? (CITIBOT CHARLIE)</a:t>
            </a:r>
          </a:p>
        </p:txBody>
      </p:sp>
      <p:sp>
        <p:nvSpPr>
          <p:cNvPr name="Freeform 3" id="3"/>
          <p:cNvSpPr/>
          <p:nvPr/>
        </p:nvSpPr>
        <p:spPr>
          <a:xfrm flipH="true" flipV="true" rot="2700000">
            <a:off x="10168747" y="-5197216"/>
            <a:ext cx="12789569" cy="10394432"/>
          </a:xfrm>
          <a:custGeom>
            <a:avLst/>
            <a:gdLst/>
            <a:ahLst/>
            <a:cxnLst/>
            <a:rect r="r" b="b" t="t" l="l"/>
            <a:pathLst>
              <a:path h="10394432" w="12789569">
                <a:moveTo>
                  <a:pt x="12789569" y="10394432"/>
                </a:moveTo>
                <a:lnTo>
                  <a:pt x="0" y="10394432"/>
                </a:lnTo>
                <a:lnTo>
                  <a:pt x="0" y="0"/>
                </a:lnTo>
                <a:lnTo>
                  <a:pt x="12789569" y="0"/>
                </a:lnTo>
                <a:lnTo>
                  <a:pt x="12789569" y="10394432"/>
                </a:lnTo>
                <a:close/>
              </a:path>
            </a:pathLst>
          </a:custGeom>
          <a:blipFill>
            <a:blip r:embed="rId3">
              <a:alphaModFix amt="19999"/>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7643211">
            <a:off x="16174017" y="-5916576"/>
            <a:ext cx="9797381" cy="9797381"/>
          </a:xfrm>
          <a:custGeom>
            <a:avLst/>
            <a:gdLst/>
            <a:ahLst/>
            <a:cxnLst/>
            <a:rect r="r" b="b" t="t" l="l"/>
            <a:pathLst>
              <a:path h="9797381" w="9797381">
                <a:moveTo>
                  <a:pt x="0" y="0"/>
                </a:moveTo>
                <a:lnTo>
                  <a:pt x="9797381" y="0"/>
                </a:lnTo>
                <a:lnTo>
                  <a:pt x="9797381" y="9797381"/>
                </a:lnTo>
                <a:lnTo>
                  <a:pt x="0" y="979738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5" id="5"/>
          <p:cNvSpPr txBox="true"/>
          <p:nvPr/>
        </p:nvSpPr>
        <p:spPr>
          <a:xfrm rot="0">
            <a:off x="2586905" y="1966056"/>
            <a:ext cx="15701095" cy="6297739"/>
          </a:xfrm>
          <a:prstGeom prst="rect">
            <a:avLst/>
          </a:prstGeom>
        </p:spPr>
        <p:txBody>
          <a:bodyPr anchor="t" rtlCol="false" tIns="0" lIns="0" bIns="0" rIns="0">
            <a:spAutoFit/>
          </a:bodyPr>
          <a:lstStyle/>
          <a:p>
            <a:pPr>
              <a:lnSpc>
                <a:spcPts val="2530"/>
              </a:lnSpc>
              <a:spcBef>
                <a:spcPct val="0"/>
              </a:spcBef>
            </a:pPr>
          </a:p>
          <a:p>
            <a:pPr>
              <a:lnSpc>
                <a:spcPts val="2530"/>
              </a:lnSpc>
              <a:spcBef>
                <a:spcPct val="0"/>
              </a:spcBef>
            </a:pPr>
            <a:r>
              <a:rPr lang="en-US" sz="1807">
                <a:solidFill>
                  <a:srgbClr val="000000"/>
                </a:solidFill>
                <a:latin typeface="Arimo Bold"/>
              </a:rPr>
              <a:t>We have a tool that fetches website data for us.</a:t>
            </a:r>
          </a:p>
          <a:p>
            <a:pPr>
              <a:lnSpc>
                <a:spcPts val="2530"/>
              </a:lnSpc>
              <a:spcBef>
                <a:spcPct val="0"/>
              </a:spcBef>
            </a:pPr>
            <a:r>
              <a:rPr lang="en-US" sz="1807">
                <a:solidFill>
                  <a:srgbClr val="000000"/>
                </a:solidFill>
                <a:latin typeface="Arimo"/>
              </a:rPr>
              <a:t>Think of it like a robot that visits a website, looks at its map (sitemap), and then collects information from all the pages listed on that map.</a:t>
            </a:r>
          </a:p>
          <a:p>
            <a:pPr>
              <a:lnSpc>
                <a:spcPts val="2530"/>
              </a:lnSpc>
              <a:spcBef>
                <a:spcPct val="0"/>
              </a:spcBef>
            </a:pPr>
            <a:r>
              <a:rPr lang="en-US" sz="1807">
                <a:solidFill>
                  <a:srgbClr val="000000"/>
                </a:solidFill>
                <a:latin typeface="Arimo"/>
              </a:rPr>
              <a:t>This robot can collect data from multiple pages at once, but it's polite and doesn't overwhelm the website. It collects data from 2 pages every second.</a:t>
            </a:r>
          </a:p>
          <a:p>
            <a:pPr>
              <a:lnSpc>
                <a:spcPts val="2530"/>
              </a:lnSpc>
              <a:spcBef>
                <a:spcPct val="0"/>
              </a:spcBef>
            </a:pPr>
          </a:p>
          <a:p>
            <a:pPr>
              <a:lnSpc>
                <a:spcPts val="2530"/>
              </a:lnSpc>
              <a:spcBef>
                <a:spcPct val="0"/>
              </a:spcBef>
            </a:pPr>
            <a:r>
              <a:rPr lang="en-US" sz="1807">
                <a:solidFill>
                  <a:srgbClr val="000000"/>
                </a:solidFill>
                <a:latin typeface="Arimo Bold"/>
              </a:rPr>
              <a:t>Setting Up the Environment</a:t>
            </a:r>
          </a:p>
          <a:p>
            <a:pPr>
              <a:lnSpc>
                <a:spcPts val="2530"/>
              </a:lnSpc>
              <a:spcBef>
                <a:spcPct val="0"/>
              </a:spcBef>
            </a:pPr>
          </a:p>
          <a:p>
            <a:pPr>
              <a:lnSpc>
                <a:spcPts val="2530"/>
              </a:lnSpc>
              <a:spcBef>
                <a:spcPct val="0"/>
              </a:spcBef>
            </a:pPr>
            <a:r>
              <a:rPr lang="en-US" sz="1807">
                <a:solidFill>
                  <a:srgbClr val="000000"/>
                </a:solidFill>
                <a:latin typeface="Arimo"/>
              </a:rPr>
              <a:t>Once we have the data, it's often too big to work with. So, we break it down into smaller, manageable pieces.</a:t>
            </a:r>
          </a:p>
          <a:p>
            <a:pPr>
              <a:lnSpc>
                <a:spcPts val="2530"/>
              </a:lnSpc>
              <a:spcBef>
                <a:spcPct val="0"/>
              </a:spcBef>
            </a:pPr>
            <a:r>
              <a:rPr lang="en-US" sz="1807">
                <a:solidFill>
                  <a:srgbClr val="000000"/>
                </a:solidFill>
                <a:latin typeface="Arimo"/>
              </a:rPr>
              <a:t>Imagine having a long book and dividing it into chapters.</a:t>
            </a:r>
          </a:p>
          <a:p>
            <a:pPr>
              <a:lnSpc>
                <a:spcPts val="2530"/>
              </a:lnSpc>
              <a:spcBef>
                <a:spcPct val="0"/>
              </a:spcBef>
            </a:pPr>
          </a:p>
          <a:p>
            <a:pPr>
              <a:lnSpc>
                <a:spcPts val="2530"/>
              </a:lnSpc>
              <a:spcBef>
                <a:spcPct val="0"/>
              </a:spcBef>
            </a:pPr>
            <a:r>
              <a:rPr lang="en-US" sz="1807">
                <a:solidFill>
                  <a:srgbClr val="000000"/>
                </a:solidFill>
                <a:latin typeface="Arimo Bold"/>
              </a:rPr>
              <a:t>Understanding the Data</a:t>
            </a:r>
          </a:p>
          <a:p>
            <a:pPr>
              <a:lnSpc>
                <a:spcPts val="2530"/>
              </a:lnSpc>
              <a:spcBef>
                <a:spcPct val="0"/>
              </a:spcBef>
            </a:pPr>
          </a:p>
          <a:p>
            <a:pPr>
              <a:lnSpc>
                <a:spcPts val="2530"/>
              </a:lnSpc>
              <a:spcBef>
                <a:spcPct val="0"/>
              </a:spcBef>
            </a:pPr>
            <a:r>
              <a:rPr lang="en-US" sz="1807">
                <a:solidFill>
                  <a:srgbClr val="000000"/>
                </a:solidFill>
                <a:latin typeface="Arimo"/>
              </a:rPr>
              <a:t>Next, we use a tool to understand and represent our data in a way that machines can easily process. </a:t>
            </a:r>
          </a:p>
          <a:p>
            <a:pPr>
              <a:lnSpc>
                <a:spcPts val="2530"/>
              </a:lnSpc>
              <a:spcBef>
                <a:spcPct val="0"/>
              </a:spcBef>
            </a:pPr>
            <a:r>
              <a:rPr lang="en-US" sz="1807">
                <a:solidFill>
                  <a:srgbClr val="000000"/>
                </a:solidFill>
                <a:latin typeface="Arimo"/>
              </a:rPr>
              <a:t>This is called creating "embeddings".</a:t>
            </a:r>
          </a:p>
          <a:p>
            <a:pPr>
              <a:lnSpc>
                <a:spcPts val="2530"/>
              </a:lnSpc>
              <a:spcBef>
                <a:spcPct val="0"/>
              </a:spcBef>
            </a:pPr>
            <a:r>
              <a:rPr lang="en-US" sz="1807">
                <a:solidFill>
                  <a:srgbClr val="000000"/>
                </a:solidFill>
                <a:latin typeface="Arimo"/>
              </a:rPr>
              <a:t>Think of it as translating a language you don't understand into one you do.</a:t>
            </a:r>
          </a:p>
          <a:p>
            <a:pPr>
              <a:lnSpc>
                <a:spcPts val="2530"/>
              </a:lnSpc>
              <a:spcBef>
                <a:spcPct val="0"/>
              </a:spcBef>
            </a:pPr>
            <a:r>
              <a:rPr lang="en-US" sz="1807">
                <a:solidFill>
                  <a:srgbClr val="000000"/>
                </a:solidFill>
                <a:latin typeface="Arimo"/>
              </a:rPr>
              <a:t>Storing and Searching the Data</a:t>
            </a:r>
          </a:p>
          <a:p>
            <a:pPr>
              <a:lnSpc>
                <a:spcPts val="2530"/>
              </a:lnSpc>
              <a:spcBef>
                <a:spcPct val="0"/>
              </a:spcBef>
            </a:pPr>
          </a:p>
          <a:p>
            <a:pPr>
              <a:lnSpc>
                <a:spcPts val="2530"/>
              </a:lnSpc>
              <a:spcBef>
                <a:spcPct val="0"/>
              </a:spcBef>
            </a:pPr>
            <a:r>
              <a:rPr lang="en-US" sz="1807">
                <a:solidFill>
                  <a:srgbClr val="000000"/>
                </a:solidFill>
                <a:latin typeface="Arimo Bold"/>
              </a:rPr>
              <a:t>Now, we need a place to store this translated data and a way to search through it quickly.</a:t>
            </a:r>
          </a:p>
          <a:p>
            <a:pPr>
              <a:lnSpc>
                <a:spcPts val="2530"/>
              </a:lnSpc>
              <a:spcBef>
                <a:spcPct val="0"/>
              </a:spcBef>
            </a:pPr>
            <a:r>
              <a:rPr lang="en-US" sz="1807">
                <a:solidFill>
                  <a:srgbClr val="000000"/>
                </a:solidFill>
                <a:latin typeface="Arimo"/>
              </a:rPr>
              <a:t>We use a tool called Pinecone to do this. It's like a library where each piece of data is a book. We can quickly find the book we want based on its content.</a:t>
            </a:r>
          </a:p>
          <a:p>
            <a:pPr>
              <a:lnSpc>
                <a:spcPts val="2530"/>
              </a:lnSpc>
              <a:spcBef>
                <a:spcPct val="0"/>
              </a:spcBef>
            </a:pPr>
            <a:r>
              <a:rPr lang="en-US" sz="1807">
                <a:solidFill>
                  <a:srgbClr val="000000"/>
                </a:solidFill>
                <a:latin typeface="Arimo"/>
              </a:rPr>
              <a:t>If we're using Pinecone for the first time, we create a new shelf (index). If we've used it before, we just add our new books to the existing shelf.</a:t>
            </a:r>
          </a:p>
        </p:txBody>
      </p:sp>
      <p:sp>
        <p:nvSpPr>
          <p:cNvPr name="Freeform 6" id="6"/>
          <p:cNvSpPr/>
          <p:nvPr/>
        </p:nvSpPr>
        <p:spPr>
          <a:xfrm flipH="false" flipV="false" rot="0">
            <a:off x="52016" y="1558925"/>
            <a:ext cx="1953368" cy="1953368"/>
          </a:xfrm>
          <a:custGeom>
            <a:avLst/>
            <a:gdLst/>
            <a:ahLst/>
            <a:cxnLst/>
            <a:rect r="r" b="b" t="t" l="l"/>
            <a:pathLst>
              <a:path h="1953368" w="1953368">
                <a:moveTo>
                  <a:pt x="0" y="0"/>
                </a:moveTo>
                <a:lnTo>
                  <a:pt x="1953368" y="0"/>
                </a:lnTo>
                <a:lnTo>
                  <a:pt x="1953368" y="1953368"/>
                </a:lnTo>
                <a:lnTo>
                  <a:pt x="0" y="195336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495143" y="365125"/>
            <a:ext cx="15532850" cy="1193800"/>
          </a:xfrm>
          <a:prstGeom prst="rect">
            <a:avLst/>
          </a:prstGeom>
        </p:spPr>
        <p:txBody>
          <a:bodyPr anchor="t" rtlCol="false" tIns="0" lIns="0" bIns="0" rIns="0">
            <a:spAutoFit/>
          </a:bodyPr>
          <a:lstStyle/>
          <a:p>
            <a:pPr algn="ctr">
              <a:lnSpc>
                <a:spcPts val="9799"/>
              </a:lnSpc>
              <a:spcBef>
                <a:spcPct val="0"/>
              </a:spcBef>
            </a:pPr>
            <a:r>
              <a:rPr lang="en-US" sz="6999">
                <a:solidFill>
                  <a:srgbClr val="000000"/>
                </a:solidFill>
                <a:latin typeface="Montserrat Classic Bold"/>
              </a:rPr>
              <a:t>HOW IS DATA TRAINED?</a:t>
            </a:r>
          </a:p>
        </p:txBody>
      </p:sp>
      <p:sp>
        <p:nvSpPr>
          <p:cNvPr name="Freeform 3" id="3"/>
          <p:cNvSpPr/>
          <p:nvPr/>
        </p:nvSpPr>
        <p:spPr>
          <a:xfrm flipH="true" flipV="true" rot="2700000">
            <a:off x="10168747" y="-5197216"/>
            <a:ext cx="12789569" cy="10394432"/>
          </a:xfrm>
          <a:custGeom>
            <a:avLst/>
            <a:gdLst/>
            <a:ahLst/>
            <a:cxnLst/>
            <a:rect r="r" b="b" t="t" l="l"/>
            <a:pathLst>
              <a:path h="10394432" w="12789569">
                <a:moveTo>
                  <a:pt x="12789569" y="10394432"/>
                </a:moveTo>
                <a:lnTo>
                  <a:pt x="0" y="10394432"/>
                </a:lnTo>
                <a:lnTo>
                  <a:pt x="0" y="0"/>
                </a:lnTo>
                <a:lnTo>
                  <a:pt x="12789569" y="0"/>
                </a:lnTo>
                <a:lnTo>
                  <a:pt x="12789569" y="10394432"/>
                </a:lnTo>
                <a:close/>
              </a:path>
            </a:pathLst>
          </a:custGeom>
          <a:blipFill>
            <a:blip r:embed="rId2">
              <a:alphaModFix amt="19999"/>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7643211">
            <a:off x="-2385201" y="6220695"/>
            <a:ext cx="9797381" cy="9797381"/>
          </a:xfrm>
          <a:custGeom>
            <a:avLst/>
            <a:gdLst/>
            <a:ahLst/>
            <a:cxnLst/>
            <a:rect r="r" b="b" t="t" l="l"/>
            <a:pathLst>
              <a:path h="9797381" w="9797381">
                <a:moveTo>
                  <a:pt x="0" y="0"/>
                </a:moveTo>
                <a:lnTo>
                  <a:pt x="9797381" y="0"/>
                </a:lnTo>
                <a:lnTo>
                  <a:pt x="9797381" y="9797381"/>
                </a:lnTo>
                <a:lnTo>
                  <a:pt x="0" y="979738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2029941" y="1765364"/>
            <a:ext cx="14228117" cy="7862907"/>
          </a:xfrm>
          <a:custGeom>
            <a:avLst/>
            <a:gdLst/>
            <a:ahLst/>
            <a:cxnLst/>
            <a:rect r="r" b="b" t="t" l="l"/>
            <a:pathLst>
              <a:path h="7862907" w="14228117">
                <a:moveTo>
                  <a:pt x="0" y="0"/>
                </a:moveTo>
                <a:lnTo>
                  <a:pt x="14228118" y="0"/>
                </a:lnTo>
                <a:lnTo>
                  <a:pt x="14228118" y="7862907"/>
                </a:lnTo>
                <a:lnTo>
                  <a:pt x="0" y="7862907"/>
                </a:lnTo>
                <a:lnTo>
                  <a:pt x="0" y="0"/>
                </a:lnTo>
                <a:close/>
              </a:path>
            </a:pathLst>
          </a:custGeom>
          <a:blipFill>
            <a:blip r:embed="rId6"/>
            <a:stretch>
              <a:fillRect l="0" t="0" r="0" b="0"/>
            </a:stretch>
          </a:blipFill>
        </p:spPr>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495143" y="365125"/>
            <a:ext cx="15532850" cy="1193800"/>
          </a:xfrm>
          <a:prstGeom prst="rect">
            <a:avLst/>
          </a:prstGeom>
        </p:spPr>
        <p:txBody>
          <a:bodyPr anchor="t" rtlCol="false" tIns="0" lIns="0" bIns="0" rIns="0">
            <a:spAutoFit/>
          </a:bodyPr>
          <a:lstStyle/>
          <a:p>
            <a:pPr algn="ctr">
              <a:lnSpc>
                <a:spcPts val="9799"/>
              </a:lnSpc>
              <a:spcBef>
                <a:spcPct val="0"/>
              </a:spcBef>
            </a:pPr>
            <a:r>
              <a:rPr lang="en-US" sz="6999">
                <a:solidFill>
                  <a:srgbClr val="000000"/>
                </a:solidFill>
                <a:latin typeface="Montserrat Classic Bold"/>
              </a:rPr>
              <a:t>TYPE OF DATA COLLECTED</a:t>
            </a:r>
          </a:p>
        </p:txBody>
      </p:sp>
      <p:sp>
        <p:nvSpPr>
          <p:cNvPr name="Freeform 3" id="3"/>
          <p:cNvSpPr/>
          <p:nvPr/>
        </p:nvSpPr>
        <p:spPr>
          <a:xfrm flipH="true" flipV="true" rot="2700000">
            <a:off x="10168747" y="-5197216"/>
            <a:ext cx="12789569" cy="10394432"/>
          </a:xfrm>
          <a:custGeom>
            <a:avLst/>
            <a:gdLst/>
            <a:ahLst/>
            <a:cxnLst/>
            <a:rect r="r" b="b" t="t" l="l"/>
            <a:pathLst>
              <a:path h="10394432" w="12789569">
                <a:moveTo>
                  <a:pt x="12789569" y="10394432"/>
                </a:moveTo>
                <a:lnTo>
                  <a:pt x="0" y="10394432"/>
                </a:lnTo>
                <a:lnTo>
                  <a:pt x="0" y="0"/>
                </a:lnTo>
                <a:lnTo>
                  <a:pt x="12789569" y="0"/>
                </a:lnTo>
                <a:lnTo>
                  <a:pt x="12789569" y="10394432"/>
                </a:lnTo>
                <a:close/>
              </a:path>
            </a:pathLst>
          </a:custGeom>
          <a:blipFill>
            <a:blip r:embed="rId2">
              <a:alphaModFix amt="19999"/>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7643211">
            <a:off x="-2385201" y="6220695"/>
            <a:ext cx="9797381" cy="9797381"/>
          </a:xfrm>
          <a:custGeom>
            <a:avLst/>
            <a:gdLst/>
            <a:ahLst/>
            <a:cxnLst/>
            <a:rect r="r" b="b" t="t" l="l"/>
            <a:pathLst>
              <a:path h="9797381" w="9797381">
                <a:moveTo>
                  <a:pt x="0" y="0"/>
                </a:moveTo>
                <a:lnTo>
                  <a:pt x="9797381" y="0"/>
                </a:lnTo>
                <a:lnTo>
                  <a:pt x="9797381" y="9797381"/>
                </a:lnTo>
                <a:lnTo>
                  <a:pt x="0" y="979738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2102303" y="2136598"/>
            <a:ext cx="14083393" cy="2634814"/>
          </a:xfrm>
          <a:prstGeom prst="rect">
            <a:avLst/>
          </a:prstGeom>
        </p:spPr>
        <p:txBody>
          <a:bodyPr anchor="t" rtlCol="false" tIns="0" lIns="0" bIns="0" rIns="0">
            <a:spAutoFit/>
          </a:bodyPr>
          <a:lstStyle/>
          <a:p>
            <a:pPr marL="1083210" indent="-541605" lvl="1">
              <a:lnSpc>
                <a:spcPts val="7024"/>
              </a:lnSpc>
              <a:buFont typeface="Arial"/>
              <a:buChar char="•"/>
            </a:pPr>
            <a:r>
              <a:rPr lang="en-US" sz="5017">
                <a:solidFill>
                  <a:srgbClr val="000000"/>
                </a:solidFill>
                <a:latin typeface="Canva Sans"/>
              </a:rPr>
              <a:t>Json Format for the vector </a:t>
            </a:r>
          </a:p>
          <a:p>
            <a:pPr marL="1083210" indent="-541605" lvl="1">
              <a:lnSpc>
                <a:spcPts val="7024"/>
              </a:lnSpc>
              <a:buFont typeface="Arial"/>
              <a:buChar char="•"/>
            </a:pPr>
            <a:r>
              <a:rPr lang="en-US" sz="5017">
                <a:solidFill>
                  <a:srgbClr val="000000"/>
                </a:solidFill>
                <a:latin typeface="Canva Sans"/>
              </a:rPr>
              <a:t>Data can be of any nature</a:t>
            </a:r>
          </a:p>
          <a:p>
            <a:pPr marL="2166420" indent="-722140" lvl="2">
              <a:lnSpc>
                <a:spcPts val="7024"/>
              </a:lnSpc>
              <a:buFont typeface="Arial"/>
              <a:buChar char="⚬"/>
            </a:pPr>
            <a:r>
              <a:rPr lang="en-US" sz="5017">
                <a:solidFill>
                  <a:srgbClr val="000000"/>
                </a:solidFill>
                <a:latin typeface="Canva Sans"/>
              </a:rPr>
              <a:t>text,images,audio,video,Tabular Data</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8818435" y="1028700"/>
            <a:ext cx="8440865" cy="5000532"/>
            <a:chOff x="0" y="0"/>
            <a:chExt cx="11254486" cy="6667376"/>
          </a:xfrm>
        </p:grpSpPr>
        <p:pic>
          <p:nvPicPr>
            <p:cNvPr name="Picture 3" id="3"/>
            <p:cNvPicPr>
              <a:picLocks noChangeAspect="true"/>
            </p:cNvPicPr>
            <p:nvPr/>
          </p:nvPicPr>
          <p:blipFill>
            <a:blip r:embed="rId2"/>
            <a:srcRect l="0" t="5540" r="0" b="5540"/>
            <a:stretch>
              <a:fillRect/>
            </a:stretch>
          </p:blipFill>
          <p:spPr>
            <a:xfrm flipH="false" flipV="false">
              <a:off x="0" y="0"/>
              <a:ext cx="11254486" cy="6667376"/>
            </a:xfrm>
            <a:prstGeom prst="rect">
              <a:avLst/>
            </a:prstGeom>
          </p:spPr>
        </p:pic>
      </p:grpSp>
      <p:sp>
        <p:nvSpPr>
          <p:cNvPr name="TextBox 4" id="4"/>
          <p:cNvSpPr txBox="true"/>
          <p:nvPr/>
        </p:nvSpPr>
        <p:spPr>
          <a:xfrm rot="0">
            <a:off x="1427177" y="3462291"/>
            <a:ext cx="6220099" cy="3724275"/>
          </a:xfrm>
          <a:prstGeom prst="rect">
            <a:avLst/>
          </a:prstGeom>
        </p:spPr>
        <p:txBody>
          <a:bodyPr anchor="t" rtlCol="false" tIns="0" lIns="0" bIns="0" rIns="0">
            <a:spAutoFit/>
          </a:bodyPr>
          <a:lstStyle/>
          <a:p>
            <a:pPr>
              <a:lnSpc>
                <a:spcPts val="4200"/>
              </a:lnSpc>
            </a:pPr>
            <a:r>
              <a:rPr lang="en-US" sz="3000">
                <a:solidFill>
                  <a:srgbClr val="000000"/>
                </a:solidFill>
                <a:latin typeface="Montserrat Classic"/>
              </a:rPr>
              <a:t>The problem statement: </a:t>
            </a:r>
          </a:p>
          <a:p>
            <a:pPr>
              <a:lnSpc>
                <a:spcPts val="4200"/>
              </a:lnSpc>
              <a:spcBef>
                <a:spcPct val="0"/>
              </a:spcBef>
            </a:pPr>
            <a:r>
              <a:rPr lang="en-US" sz="3000">
                <a:solidFill>
                  <a:srgbClr val="000000"/>
                </a:solidFill>
                <a:latin typeface="Montserrat Classic"/>
              </a:rPr>
              <a:t>There is a need to </a:t>
            </a:r>
            <a:r>
              <a:rPr lang="en-US" sz="3000">
                <a:solidFill>
                  <a:srgbClr val="000000"/>
                </a:solidFill>
                <a:latin typeface="Montserrat Classic Bold"/>
              </a:rPr>
              <a:t>centralize and streamline knowledge </a:t>
            </a:r>
            <a:r>
              <a:rPr lang="en-US" sz="3000">
                <a:solidFill>
                  <a:srgbClr val="000000"/>
                </a:solidFill>
                <a:latin typeface="Montserrat Classic"/>
              </a:rPr>
              <a:t>management within the banking sector to enhance productivity and decision-making.</a:t>
            </a:r>
          </a:p>
        </p:txBody>
      </p:sp>
      <p:sp>
        <p:nvSpPr>
          <p:cNvPr name="Freeform 5" id="5"/>
          <p:cNvSpPr/>
          <p:nvPr/>
        </p:nvSpPr>
        <p:spPr>
          <a:xfrm flipH="false" flipV="false" rot="-587700">
            <a:off x="9242186" y="6541992"/>
            <a:ext cx="12426899" cy="10099680"/>
          </a:xfrm>
          <a:custGeom>
            <a:avLst/>
            <a:gdLst/>
            <a:ahLst/>
            <a:cxnLst/>
            <a:rect r="r" b="b" t="t" l="l"/>
            <a:pathLst>
              <a:path h="10099680" w="12426899">
                <a:moveTo>
                  <a:pt x="0" y="0"/>
                </a:moveTo>
                <a:lnTo>
                  <a:pt x="12426899" y="0"/>
                </a:lnTo>
                <a:lnTo>
                  <a:pt x="12426899" y="10099680"/>
                </a:lnTo>
                <a:lnTo>
                  <a:pt x="0" y="10099680"/>
                </a:lnTo>
                <a:lnTo>
                  <a:pt x="0" y="0"/>
                </a:lnTo>
                <a:close/>
              </a:path>
            </a:pathLst>
          </a:custGeom>
          <a:blipFill>
            <a:blip r:embed="rId3">
              <a:alphaModFix amt="19999"/>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2700000">
            <a:off x="-7741802" y="4884762"/>
            <a:ext cx="10762620" cy="8747075"/>
          </a:xfrm>
          <a:custGeom>
            <a:avLst/>
            <a:gdLst/>
            <a:ahLst/>
            <a:cxnLst/>
            <a:rect r="r" b="b" t="t" l="l"/>
            <a:pathLst>
              <a:path h="8747075" w="10762620">
                <a:moveTo>
                  <a:pt x="0" y="0"/>
                </a:moveTo>
                <a:lnTo>
                  <a:pt x="10762620" y="0"/>
                </a:lnTo>
                <a:lnTo>
                  <a:pt x="10762620" y="8747076"/>
                </a:lnTo>
                <a:lnTo>
                  <a:pt x="0" y="8747076"/>
                </a:lnTo>
                <a:lnTo>
                  <a:pt x="0" y="0"/>
                </a:lnTo>
                <a:close/>
              </a:path>
            </a:pathLst>
          </a:custGeom>
          <a:blipFill>
            <a:blip r:embed="rId3">
              <a:alphaModFix amt="19999"/>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458663">
            <a:off x="1208358" y="8227731"/>
            <a:ext cx="7315200" cy="1250234"/>
          </a:xfrm>
          <a:custGeom>
            <a:avLst/>
            <a:gdLst/>
            <a:ahLst/>
            <a:cxnLst/>
            <a:rect r="r" b="b" t="t" l="l"/>
            <a:pathLst>
              <a:path h="1250234" w="7315200">
                <a:moveTo>
                  <a:pt x="0" y="0"/>
                </a:moveTo>
                <a:lnTo>
                  <a:pt x="7315200" y="0"/>
                </a:lnTo>
                <a:lnTo>
                  <a:pt x="7315200" y="1250234"/>
                </a:lnTo>
                <a:lnTo>
                  <a:pt x="0" y="125023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8" id="8"/>
          <p:cNvSpPr txBox="true"/>
          <p:nvPr/>
        </p:nvSpPr>
        <p:spPr>
          <a:xfrm rot="0">
            <a:off x="1028700" y="1678979"/>
            <a:ext cx="7545508" cy="1193800"/>
          </a:xfrm>
          <a:prstGeom prst="rect">
            <a:avLst/>
          </a:prstGeom>
        </p:spPr>
        <p:txBody>
          <a:bodyPr anchor="t" rtlCol="false" tIns="0" lIns="0" bIns="0" rIns="0">
            <a:spAutoFit/>
          </a:bodyPr>
          <a:lstStyle/>
          <a:p>
            <a:pPr>
              <a:lnSpc>
                <a:spcPts val="9799"/>
              </a:lnSpc>
              <a:spcBef>
                <a:spcPct val="0"/>
              </a:spcBef>
            </a:pPr>
            <a:r>
              <a:rPr lang="en-US" sz="6999">
                <a:solidFill>
                  <a:srgbClr val="000000"/>
                </a:solidFill>
                <a:latin typeface="Montserrat Classic Bold"/>
              </a:rPr>
              <a:t>INTRODUCTION</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0800000">
            <a:off x="-5420970" y="-6253785"/>
            <a:ext cx="14564970" cy="14564970"/>
          </a:xfrm>
          <a:custGeom>
            <a:avLst/>
            <a:gdLst/>
            <a:ahLst/>
            <a:cxnLst/>
            <a:rect r="r" b="b" t="t" l="l"/>
            <a:pathLst>
              <a:path h="14564970" w="14564970">
                <a:moveTo>
                  <a:pt x="0" y="0"/>
                </a:moveTo>
                <a:lnTo>
                  <a:pt x="14564970" y="0"/>
                </a:lnTo>
                <a:lnTo>
                  <a:pt x="14564970" y="14564970"/>
                </a:lnTo>
                <a:lnTo>
                  <a:pt x="0" y="1456497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10800000">
            <a:off x="6530576" y="6824270"/>
            <a:ext cx="2434030" cy="2434030"/>
          </a:xfrm>
          <a:custGeom>
            <a:avLst/>
            <a:gdLst/>
            <a:ahLst/>
            <a:cxnLst/>
            <a:rect r="r" b="b" t="t" l="l"/>
            <a:pathLst>
              <a:path h="2434030" w="2434030">
                <a:moveTo>
                  <a:pt x="0" y="0"/>
                </a:moveTo>
                <a:lnTo>
                  <a:pt x="2434031" y="0"/>
                </a:lnTo>
                <a:lnTo>
                  <a:pt x="2434031" y="2434030"/>
                </a:lnTo>
                <a:lnTo>
                  <a:pt x="0" y="243403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3083094" y="7895771"/>
            <a:ext cx="9869980" cy="9869980"/>
          </a:xfrm>
          <a:custGeom>
            <a:avLst/>
            <a:gdLst/>
            <a:ahLst/>
            <a:cxnLst/>
            <a:rect r="r" b="b" t="t" l="l"/>
            <a:pathLst>
              <a:path h="9869980" w="9869980">
                <a:moveTo>
                  <a:pt x="0" y="0"/>
                </a:moveTo>
                <a:lnTo>
                  <a:pt x="9869980" y="0"/>
                </a:lnTo>
                <a:lnTo>
                  <a:pt x="9869980" y="9869980"/>
                </a:lnTo>
                <a:lnTo>
                  <a:pt x="0" y="986998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5" id="5"/>
          <p:cNvGrpSpPr/>
          <p:nvPr/>
        </p:nvGrpSpPr>
        <p:grpSpPr>
          <a:xfrm rot="0">
            <a:off x="1028700" y="1247901"/>
            <a:ext cx="7958265" cy="5152932"/>
            <a:chOff x="0" y="0"/>
            <a:chExt cx="10611020" cy="6870576"/>
          </a:xfrm>
        </p:grpSpPr>
        <p:pic>
          <p:nvPicPr>
            <p:cNvPr name="Picture 6" id="6"/>
            <p:cNvPicPr>
              <a:picLocks noChangeAspect="true"/>
            </p:cNvPicPr>
            <p:nvPr/>
          </p:nvPicPr>
          <p:blipFill>
            <a:blip r:embed="rId5"/>
            <a:srcRect l="0" t="1407" r="0" b="1407"/>
            <a:stretch>
              <a:fillRect/>
            </a:stretch>
          </p:blipFill>
          <p:spPr>
            <a:xfrm flipH="false" flipV="false">
              <a:off x="0" y="0"/>
              <a:ext cx="10611020" cy="6870576"/>
            </a:xfrm>
            <a:prstGeom prst="rect">
              <a:avLst/>
            </a:prstGeom>
          </p:spPr>
        </p:pic>
      </p:grpSp>
      <p:sp>
        <p:nvSpPr>
          <p:cNvPr name="TextBox 7" id="7"/>
          <p:cNvSpPr txBox="true"/>
          <p:nvPr/>
        </p:nvSpPr>
        <p:spPr>
          <a:xfrm rot="0">
            <a:off x="10809865" y="895350"/>
            <a:ext cx="6024436" cy="2432050"/>
          </a:xfrm>
          <a:prstGeom prst="rect">
            <a:avLst/>
          </a:prstGeom>
        </p:spPr>
        <p:txBody>
          <a:bodyPr anchor="t" rtlCol="false" tIns="0" lIns="0" bIns="0" rIns="0">
            <a:spAutoFit/>
          </a:bodyPr>
          <a:lstStyle/>
          <a:p>
            <a:pPr>
              <a:lnSpc>
                <a:spcPts val="9799"/>
              </a:lnSpc>
              <a:spcBef>
                <a:spcPct val="0"/>
              </a:spcBef>
            </a:pPr>
            <a:r>
              <a:rPr lang="en-US" sz="6999">
                <a:solidFill>
                  <a:srgbClr val="000000"/>
                </a:solidFill>
                <a:latin typeface="Montserrat Classic Bold"/>
              </a:rPr>
              <a:t>PROBLEM STATEMENT</a:t>
            </a:r>
          </a:p>
        </p:txBody>
      </p:sp>
      <p:sp>
        <p:nvSpPr>
          <p:cNvPr name="TextBox 8" id="8"/>
          <p:cNvSpPr txBox="true"/>
          <p:nvPr/>
        </p:nvSpPr>
        <p:spPr>
          <a:xfrm rot="0">
            <a:off x="10512397" y="3345985"/>
            <a:ext cx="7505686" cy="3710662"/>
          </a:xfrm>
          <a:prstGeom prst="rect">
            <a:avLst/>
          </a:prstGeom>
        </p:spPr>
        <p:txBody>
          <a:bodyPr anchor="t" rtlCol="false" tIns="0" lIns="0" bIns="0" rIns="0">
            <a:spAutoFit/>
          </a:bodyPr>
          <a:lstStyle/>
          <a:p>
            <a:pPr marL="788620" indent="-394310" lvl="1">
              <a:lnSpc>
                <a:spcPts val="5990"/>
              </a:lnSpc>
              <a:buFont typeface="Arial"/>
              <a:buChar char="•"/>
            </a:pPr>
            <a:r>
              <a:rPr lang="en-US" sz="3652">
                <a:solidFill>
                  <a:srgbClr val="000000"/>
                </a:solidFill>
                <a:latin typeface="Montserrat Classic"/>
              </a:rPr>
              <a:t>Scattered Data</a:t>
            </a:r>
          </a:p>
          <a:p>
            <a:pPr marL="788620" indent="-394310" lvl="1">
              <a:lnSpc>
                <a:spcPts val="5990"/>
              </a:lnSpc>
              <a:buFont typeface="Arial"/>
              <a:buChar char="•"/>
            </a:pPr>
            <a:r>
              <a:rPr lang="en-US" sz="3652">
                <a:solidFill>
                  <a:srgbClr val="000000"/>
                </a:solidFill>
                <a:latin typeface="Montserrat Classic"/>
              </a:rPr>
              <a:t>Inefficiencies in Information Retrieval</a:t>
            </a:r>
          </a:p>
          <a:p>
            <a:pPr marL="788620" indent="-394310" lvl="1">
              <a:lnSpc>
                <a:spcPts val="5990"/>
              </a:lnSpc>
              <a:buFont typeface="Arial"/>
              <a:buChar char="•"/>
            </a:pPr>
            <a:r>
              <a:rPr lang="en-US" sz="3652">
                <a:solidFill>
                  <a:srgbClr val="000000"/>
                </a:solidFill>
                <a:latin typeface="Montserrat Classic"/>
              </a:rPr>
              <a:t>Lack of Cohesion</a:t>
            </a:r>
          </a:p>
          <a:p>
            <a:pPr marL="788620" indent="-394310" lvl="1">
              <a:lnSpc>
                <a:spcPts val="5990"/>
              </a:lnSpc>
              <a:buFont typeface="Arial"/>
              <a:buChar char="•"/>
            </a:pPr>
            <a:r>
              <a:rPr lang="en-US" sz="3652">
                <a:solidFill>
                  <a:srgbClr val="000000"/>
                </a:solidFill>
                <a:latin typeface="Montserrat Classic"/>
              </a:rPr>
              <a:t>Need for Instant Answers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028700" y="3438271"/>
            <a:ext cx="7240548" cy="1944371"/>
          </a:xfrm>
          <a:prstGeom prst="rect">
            <a:avLst/>
          </a:prstGeom>
        </p:spPr>
        <p:txBody>
          <a:bodyPr anchor="t" rtlCol="false" tIns="0" lIns="0" bIns="0" rIns="0">
            <a:spAutoFit/>
          </a:bodyPr>
          <a:lstStyle/>
          <a:p>
            <a:pPr marL="798823" indent="-399411" lvl="1">
              <a:lnSpc>
                <a:spcPts val="5179"/>
              </a:lnSpc>
              <a:buFont typeface="Arial"/>
              <a:buChar char="•"/>
            </a:pPr>
            <a:r>
              <a:rPr lang="en-US" sz="3699">
                <a:solidFill>
                  <a:srgbClr val="000000"/>
                </a:solidFill>
                <a:latin typeface="Montserrat Classic"/>
              </a:rPr>
              <a:t>General Citibank Customer </a:t>
            </a:r>
          </a:p>
          <a:p>
            <a:pPr marL="798823" indent="-399411" lvl="1">
              <a:lnSpc>
                <a:spcPts val="5179"/>
              </a:lnSpc>
              <a:buFont typeface="Arial"/>
              <a:buChar char="•"/>
            </a:pPr>
            <a:r>
              <a:rPr lang="en-US" sz="3699">
                <a:solidFill>
                  <a:srgbClr val="000000"/>
                </a:solidFill>
                <a:latin typeface="Montserrat Classic"/>
              </a:rPr>
              <a:t>Millenials and Gen Z</a:t>
            </a:r>
          </a:p>
          <a:p>
            <a:pPr marL="798823" indent="-399411" lvl="1">
              <a:lnSpc>
                <a:spcPts val="5179"/>
              </a:lnSpc>
              <a:buFont typeface="Arial"/>
              <a:buChar char="•"/>
            </a:pPr>
            <a:r>
              <a:rPr lang="en-US" sz="3699">
                <a:solidFill>
                  <a:srgbClr val="000000"/>
                </a:solidFill>
                <a:latin typeface="Montserrat Classic"/>
              </a:rPr>
              <a:t>Citibank Staff</a:t>
            </a:r>
          </a:p>
        </p:txBody>
      </p:sp>
      <p:sp>
        <p:nvSpPr>
          <p:cNvPr name="Freeform 3" id="3"/>
          <p:cNvSpPr/>
          <p:nvPr/>
        </p:nvSpPr>
        <p:spPr>
          <a:xfrm flipH="true" flipV="true" rot="2700000">
            <a:off x="10168747" y="-5197216"/>
            <a:ext cx="12789569" cy="10394432"/>
          </a:xfrm>
          <a:custGeom>
            <a:avLst/>
            <a:gdLst/>
            <a:ahLst/>
            <a:cxnLst/>
            <a:rect r="r" b="b" t="t" l="l"/>
            <a:pathLst>
              <a:path h="10394432" w="12789569">
                <a:moveTo>
                  <a:pt x="12789569" y="10394432"/>
                </a:moveTo>
                <a:lnTo>
                  <a:pt x="0" y="10394432"/>
                </a:lnTo>
                <a:lnTo>
                  <a:pt x="0" y="0"/>
                </a:lnTo>
                <a:lnTo>
                  <a:pt x="12789569" y="0"/>
                </a:lnTo>
                <a:lnTo>
                  <a:pt x="12789569" y="10394432"/>
                </a:lnTo>
                <a:close/>
              </a:path>
            </a:pathLst>
          </a:custGeom>
          <a:blipFill>
            <a:blip r:embed="rId3">
              <a:alphaModFix amt="19999"/>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7643211">
            <a:off x="-2385201" y="6220695"/>
            <a:ext cx="9797381" cy="9797381"/>
          </a:xfrm>
          <a:custGeom>
            <a:avLst/>
            <a:gdLst/>
            <a:ahLst/>
            <a:cxnLst/>
            <a:rect r="r" b="b" t="t" l="l"/>
            <a:pathLst>
              <a:path h="9797381" w="9797381">
                <a:moveTo>
                  <a:pt x="0" y="0"/>
                </a:moveTo>
                <a:lnTo>
                  <a:pt x="9797381" y="0"/>
                </a:lnTo>
                <a:lnTo>
                  <a:pt x="9797381" y="9797381"/>
                </a:lnTo>
                <a:lnTo>
                  <a:pt x="0" y="979738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2860702" y="4270198"/>
            <a:ext cx="2288926" cy="2288926"/>
          </a:xfrm>
          <a:custGeom>
            <a:avLst/>
            <a:gdLst/>
            <a:ahLst/>
            <a:cxnLst/>
            <a:rect r="r" b="b" t="t" l="l"/>
            <a:pathLst>
              <a:path h="2288926" w="2288926">
                <a:moveTo>
                  <a:pt x="0" y="0"/>
                </a:moveTo>
                <a:lnTo>
                  <a:pt x="2288927" y="0"/>
                </a:lnTo>
                <a:lnTo>
                  <a:pt x="2288927" y="2288927"/>
                </a:lnTo>
                <a:lnTo>
                  <a:pt x="0" y="2288927"/>
                </a:lnTo>
                <a:lnTo>
                  <a:pt x="0" y="0"/>
                </a:lnTo>
                <a:close/>
              </a:path>
            </a:pathLst>
          </a:custGeom>
          <a:blipFill>
            <a:blip r:embed="rId7">
              <a:alphaModFix amt="70000"/>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13077567" y="4823905"/>
            <a:ext cx="1855198" cy="1173413"/>
          </a:xfrm>
          <a:custGeom>
            <a:avLst/>
            <a:gdLst/>
            <a:ahLst/>
            <a:cxnLst/>
            <a:rect r="r" b="b" t="t" l="l"/>
            <a:pathLst>
              <a:path h="1173413" w="1855198">
                <a:moveTo>
                  <a:pt x="0" y="0"/>
                </a:moveTo>
                <a:lnTo>
                  <a:pt x="1855197" y="0"/>
                </a:lnTo>
                <a:lnTo>
                  <a:pt x="1855197" y="1173412"/>
                </a:lnTo>
                <a:lnTo>
                  <a:pt x="0" y="1173412"/>
                </a:lnTo>
                <a:lnTo>
                  <a:pt x="0" y="0"/>
                </a:lnTo>
                <a:close/>
              </a:path>
            </a:pathLst>
          </a:custGeom>
          <a:blipFill>
            <a:blip r:embed="rId9">
              <a:alphaModFix amt="65000"/>
              <a:extLst>
                <a:ext uri="{96DAC541-7B7A-43D3-8B79-37D633B846F1}">
                  <asvg:svgBlip xmlns:asvg="http://schemas.microsoft.com/office/drawing/2016/SVG/main" r:embed="rId10"/>
                </a:ext>
              </a:extLst>
            </a:blip>
            <a:stretch>
              <a:fillRect l="0" t="0" r="0" b="0"/>
            </a:stretch>
          </a:blipFill>
        </p:spPr>
      </p:sp>
      <p:sp>
        <p:nvSpPr>
          <p:cNvPr name="Freeform 7" id="7"/>
          <p:cNvSpPr/>
          <p:nvPr/>
        </p:nvSpPr>
        <p:spPr>
          <a:xfrm flipH="false" flipV="false" rot="0">
            <a:off x="14102488" y="6969374"/>
            <a:ext cx="2288926" cy="2288926"/>
          </a:xfrm>
          <a:custGeom>
            <a:avLst/>
            <a:gdLst/>
            <a:ahLst/>
            <a:cxnLst/>
            <a:rect r="r" b="b" t="t" l="l"/>
            <a:pathLst>
              <a:path h="2288926" w="2288926">
                <a:moveTo>
                  <a:pt x="0" y="0"/>
                </a:moveTo>
                <a:lnTo>
                  <a:pt x="2288927" y="0"/>
                </a:lnTo>
                <a:lnTo>
                  <a:pt x="2288927" y="2288926"/>
                </a:lnTo>
                <a:lnTo>
                  <a:pt x="0" y="2288926"/>
                </a:lnTo>
                <a:lnTo>
                  <a:pt x="0" y="0"/>
                </a:lnTo>
                <a:close/>
              </a:path>
            </a:pathLst>
          </a:custGeom>
          <a:blipFill>
            <a:blip r:embed="rId7">
              <a:alphaModFix amt="70000"/>
              <a:extLst>
                <a:ext uri="{96DAC541-7B7A-43D3-8B79-37D633B846F1}">
                  <asvg:svgBlip xmlns:asvg="http://schemas.microsoft.com/office/drawing/2016/SVG/main" r:embed="rId8"/>
                </a:ext>
              </a:extLst>
            </a:blip>
            <a:stretch>
              <a:fillRect l="0" t="0" r="0" b="0"/>
            </a:stretch>
          </a:blipFill>
        </p:spPr>
      </p:sp>
      <p:sp>
        <p:nvSpPr>
          <p:cNvPr name="Freeform 8" id="8"/>
          <p:cNvSpPr/>
          <p:nvPr/>
        </p:nvSpPr>
        <p:spPr>
          <a:xfrm flipH="false" flipV="false" rot="0">
            <a:off x="14351725" y="7239170"/>
            <a:ext cx="1848937" cy="1487602"/>
          </a:xfrm>
          <a:custGeom>
            <a:avLst/>
            <a:gdLst/>
            <a:ahLst/>
            <a:cxnLst/>
            <a:rect r="r" b="b" t="t" l="l"/>
            <a:pathLst>
              <a:path h="1487602" w="1848937">
                <a:moveTo>
                  <a:pt x="0" y="0"/>
                </a:moveTo>
                <a:lnTo>
                  <a:pt x="1848937" y="0"/>
                </a:lnTo>
                <a:lnTo>
                  <a:pt x="1848937" y="1487602"/>
                </a:lnTo>
                <a:lnTo>
                  <a:pt x="0" y="1487602"/>
                </a:lnTo>
                <a:lnTo>
                  <a:pt x="0" y="0"/>
                </a:lnTo>
                <a:close/>
              </a:path>
            </a:pathLst>
          </a:custGeom>
          <a:blipFill>
            <a:blip r:embed="rId11">
              <a:alphaModFix amt="70000"/>
              <a:extLst>
                <a:ext uri="{96DAC541-7B7A-43D3-8B79-37D633B846F1}">
                  <asvg:svgBlip xmlns:asvg="http://schemas.microsoft.com/office/drawing/2016/SVG/main" r:embed="rId12"/>
                </a:ext>
              </a:extLst>
            </a:blip>
            <a:stretch>
              <a:fillRect l="0" t="0" r="0" b="0"/>
            </a:stretch>
          </a:blipFill>
        </p:spPr>
      </p:sp>
      <p:sp>
        <p:nvSpPr>
          <p:cNvPr name="Freeform 9" id="9"/>
          <p:cNvSpPr/>
          <p:nvPr/>
        </p:nvSpPr>
        <p:spPr>
          <a:xfrm flipH="false" flipV="false" rot="0">
            <a:off x="10290172" y="4252678"/>
            <a:ext cx="2288926" cy="2288926"/>
          </a:xfrm>
          <a:custGeom>
            <a:avLst/>
            <a:gdLst/>
            <a:ahLst/>
            <a:cxnLst/>
            <a:rect r="r" b="b" t="t" l="l"/>
            <a:pathLst>
              <a:path h="2288926" w="2288926">
                <a:moveTo>
                  <a:pt x="0" y="0"/>
                </a:moveTo>
                <a:lnTo>
                  <a:pt x="2288926" y="0"/>
                </a:lnTo>
                <a:lnTo>
                  <a:pt x="2288926" y="2288926"/>
                </a:lnTo>
                <a:lnTo>
                  <a:pt x="0" y="2288926"/>
                </a:lnTo>
                <a:lnTo>
                  <a:pt x="0" y="0"/>
                </a:lnTo>
                <a:close/>
              </a:path>
            </a:pathLst>
          </a:custGeom>
          <a:blipFill>
            <a:blip r:embed="rId7">
              <a:alphaModFix amt="70000"/>
              <a:extLst>
                <a:ext uri="{96DAC541-7B7A-43D3-8B79-37D633B846F1}">
                  <asvg:svgBlip xmlns:asvg="http://schemas.microsoft.com/office/drawing/2016/SVG/main" r:embed="rId8"/>
                </a:ext>
              </a:extLst>
            </a:blip>
            <a:stretch>
              <a:fillRect l="0" t="0" r="0" b="0"/>
            </a:stretch>
          </a:blipFill>
        </p:spPr>
      </p:sp>
      <p:sp>
        <p:nvSpPr>
          <p:cNvPr name="Freeform 10" id="10"/>
          <p:cNvSpPr/>
          <p:nvPr/>
        </p:nvSpPr>
        <p:spPr>
          <a:xfrm flipH="false" flipV="false" rot="0">
            <a:off x="10764655" y="4482775"/>
            <a:ext cx="1339961" cy="1828731"/>
          </a:xfrm>
          <a:custGeom>
            <a:avLst/>
            <a:gdLst/>
            <a:ahLst/>
            <a:cxnLst/>
            <a:rect r="r" b="b" t="t" l="l"/>
            <a:pathLst>
              <a:path h="1828731" w="1339961">
                <a:moveTo>
                  <a:pt x="0" y="0"/>
                </a:moveTo>
                <a:lnTo>
                  <a:pt x="1339961" y="0"/>
                </a:lnTo>
                <a:lnTo>
                  <a:pt x="1339961" y="1828732"/>
                </a:lnTo>
                <a:lnTo>
                  <a:pt x="0" y="1828732"/>
                </a:lnTo>
                <a:lnTo>
                  <a:pt x="0" y="0"/>
                </a:lnTo>
                <a:close/>
              </a:path>
            </a:pathLst>
          </a:custGeom>
          <a:blipFill>
            <a:blip r:embed="rId13">
              <a:alphaModFix amt="72000"/>
              <a:extLst>
                <a:ext uri="{96DAC541-7B7A-43D3-8B79-37D633B846F1}">
                  <asvg:svgBlip xmlns:asvg="http://schemas.microsoft.com/office/drawing/2016/SVG/main" r:embed="rId14"/>
                </a:ext>
              </a:extLst>
            </a:blip>
            <a:stretch>
              <a:fillRect l="0" t="0" r="0" b="0"/>
            </a:stretch>
          </a:blipFill>
        </p:spPr>
      </p:sp>
      <p:sp>
        <p:nvSpPr>
          <p:cNvPr name="Freeform 11" id="11"/>
          <p:cNvSpPr/>
          <p:nvPr/>
        </p:nvSpPr>
        <p:spPr>
          <a:xfrm flipH="false" flipV="false" rot="0">
            <a:off x="11575437" y="6969374"/>
            <a:ext cx="2288926" cy="2288926"/>
          </a:xfrm>
          <a:custGeom>
            <a:avLst/>
            <a:gdLst/>
            <a:ahLst/>
            <a:cxnLst/>
            <a:rect r="r" b="b" t="t" l="l"/>
            <a:pathLst>
              <a:path h="2288926" w="2288926">
                <a:moveTo>
                  <a:pt x="0" y="0"/>
                </a:moveTo>
                <a:lnTo>
                  <a:pt x="2288926" y="0"/>
                </a:lnTo>
                <a:lnTo>
                  <a:pt x="2288926" y="2288926"/>
                </a:lnTo>
                <a:lnTo>
                  <a:pt x="0" y="2288926"/>
                </a:lnTo>
                <a:lnTo>
                  <a:pt x="0" y="0"/>
                </a:lnTo>
                <a:close/>
              </a:path>
            </a:pathLst>
          </a:custGeom>
          <a:blipFill>
            <a:blip r:embed="rId7">
              <a:alphaModFix amt="70000"/>
              <a:extLst>
                <a:ext uri="{96DAC541-7B7A-43D3-8B79-37D633B846F1}">
                  <asvg:svgBlip xmlns:asvg="http://schemas.microsoft.com/office/drawing/2016/SVG/main" r:embed="rId8"/>
                </a:ext>
              </a:extLst>
            </a:blip>
            <a:stretch>
              <a:fillRect l="0" t="0" r="0" b="0"/>
            </a:stretch>
          </a:blipFill>
        </p:spPr>
      </p:sp>
      <p:sp>
        <p:nvSpPr>
          <p:cNvPr name="Freeform 12" id="12"/>
          <p:cNvSpPr/>
          <p:nvPr/>
        </p:nvSpPr>
        <p:spPr>
          <a:xfrm flipH="false" flipV="false" rot="0">
            <a:off x="12114193" y="7239170"/>
            <a:ext cx="1211414" cy="1749334"/>
          </a:xfrm>
          <a:custGeom>
            <a:avLst/>
            <a:gdLst/>
            <a:ahLst/>
            <a:cxnLst/>
            <a:rect r="r" b="b" t="t" l="l"/>
            <a:pathLst>
              <a:path h="1749334" w="1211414">
                <a:moveTo>
                  <a:pt x="0" y="0"/>
                </a:moveTo>
                <a:lnTo>
                  <a:pt x="1211414" y="0"/>
                </a:lnTo>
                <a:lnTo>
                  <a:pt x="1211414" y="1749334"/>
                </a:lnTo>
                <a:lnTo>
                  <a:pt x="0" y="1749334"/>
                </a:lnTo>
                <a:lnTo>
                  <a:pt x="0" y="0"/>
                </a:lnTo>
                <a:close/>
              </a:path>
            </a:pathLst>
          </a:custGeom>
          <a:blipFill>
            <a:blip r:embed="rId15">
              <a:alphaModFix amt="65000"/>
              <a:extLst>
                <a:ext uri="{96DAC541-7B7A-43D3-8B79-37D633B846F1}">
                  <asvg:svgBlip xmlns:asvg="http://schemas.microsoft.com/office/drawing/2016/SVG/main" r:embed="rId16"/>
                </a:ext>
              </a:extLst>
            </a:blip>
            <a:stretch>
              <a:fillRect l="0" t="0" r="0" b="0"/>
            </a:stretch>
          </a:blipFill>
        </p:spPr>
      </p:sp>
      <p:sp>
        <p:nvSpPr>
          <p:cNvPr name="Freeform 13" id="13"/>
          <p:cNvSpPr/>
          <p:nvPr/>
        </p:nvSpPr>
        <p:spPr>
          <a:xfrm flipH="false" flipV="false" rot="0">
            <a:off x="9048386" y="6969374"/>
            <a:ext cx="2288926" cy="2288926"/>
          </a:xfrm>
          <a:custGeom>
            <a:avLst/>
            <a:gdLst/>
            <a:ahLst/>
            <a:cxnLst/>
            <a:rect r="r" b="b" t="t" l="l"/>
            <a:pathLst>
              <a:path h="2288926" w="2288926">
                <a:moveTo>
                  <a:pt x="0" y="0"/>
                </a:moveTo>
                <a:lnTo>
                  <a:pt x="2288926" y="0"/>
                </a:lnTo>
                <a:lnTo>
                  <a:pt x="2288926" y="2288926"/>
                </a:lnTo>
                <a:lnTo>
                  <a:pt x="0" y="2288926"/>
                </a:lnTo>
                <a:lnTo>
                  <a:pt x="0" y="0"/>
                </a:lnTo>
                <a:close/>
              </a:path>
            </a:pathLst>
          </a:custGeom>
          <a:blipFill>
            <a:blip r:embed="rId7">
              <a:alphaModFix amt="70000"/>
              <a:extLst>
                <a:ext uri="{96DAC541-7B7A-43D3-8B79-37D633B846F1}">
                  <asvg:svgBlip xmlns:asvg="http://schemas.microsoft.com/office/drawing/2016/SVG/main" r:embed="rId8"/>
                </a:ext>
              </a:extLst>
            </a:blip>
            <a:stretch>
              <a:fillRect l="0" t="0" r="0" b="0"/>
            </a:stretch>
          </a:blipFill>
        </p:spPr>
      </p:sp>
      <p:sp>
        <p:nvSpPr>
          <p:cNvPr name="Freeform 14" id="14"/>
          <p:cNvSpPr/>
          <p:nvPr/>
        </p:nvSpPr>
        <p:spPr>
          <a:xfrm flipH="false" flipV="false" rot="0">
            <a:off x="9211183" y="7457397"/>
            <a:ext cx="1963333" cy="1366970"/>
          </a:xfrm>
          <a:custGeom>
            <a:avLst/>
            <a:gdLst/>
            <a:ahLst/>
            <a:cxnLst/>
            <a:rect r="r" b="b" t="t" l="l"/>
            <a:pathLst>
              <a:path h="1366970" w="1963333">
                <a:moveTo>
                  <a:pt x="0" y="0"/>
                </a:moveTo>
                <a:lnTo>
                  <a:pt x="1963332" y="0"/>
                </a:lnTo>
                <a:lnTo>
                  <a:pt x="1963332" y="1366970"/>
                </a:lnTo>
                <a:lnTo>
                  <a:pt x="0" y="1366970"/>
                </a:lnTo>
                <a:lnTo>
                  <a:pt x="0" y="0"/>
                </a:lnTo>
                <a:close/>
              </a:path>
            </a:pathLst>
          </a:custGeom>
          <a:blipFill>
            <a:blip r:embed="rId17">
              <a:alphaModFix amt="65000"/>
              <a:extLst>
                <a:ext uri="{96DAC541-7B7A-43D3-8B79-37D633B846F1}">
                  <asvg:svgBlip xmlns:asvg="http://schemas.microsoft.com/office/drawing/2016/SVG/main" r:embed="rId18"/>
                </a:ext>
              </a:extLst>
            </a:blip>
            <a:stretch>
              <a:fillRect l="0" t="0" r="0" b="0"/>
            </a:stretch>
          </a:blipFill>
        </p:spPr>
      </p:sp>
      <p:sp>
        <p:nvSpPr>
          <p:cNvPr name="TextBox 15" id="15"/>
          <p:cNvSpPr txBox="true"/>
          <p:nvPr/>
        </p:nvSpPr>
        <p:spPr>
          <a:xfrm rot="0">
            <a:off x="1028700" y="1325224"/>
            <a:ext cx="10145815" cy="1193800"/>
          </a:xfrm>
          <a:prstGeom prst="rect">
            <a:avLst/>
          </a:prstGeom>
        </p:spPr>
        <p:txBody>
          <a:bodyPr anchor="t" rtlCol="false" tIns="0" lIns="0" bIns="0" rIns="0">
            <a:spAutoFit/>
          </a:bodyPr>
          <a:lstStyle/>
          <a:p>
            <a:pPr>
              <a:lnSpc>
                <a:spcPts val="9799"/>
              </a:lnSpc>
              <a:spcBef>
                <a:spcPct val="0"/>
              </a:spcBef>
            </a:pPr>
            <a:r>
              <a:rPr lang="en-US" sz="6999">
                <a:solidFill>
                  <a:srgbClr val="000000"/>
                </a:solidFill>
                <a:latin typeface="Montserrat Classic Bold"/>
              </a:rPr>
              <a:t>TARGET USER GROUP</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799540">
            <a:off x="-2867334" y="-4361769"/>
            <a:ext cx="12335518" cy="12335518"/>
          </a:xfrm>
          <a:custGeom>
            <a:avLst/>
            <a:gdLst/>
            <a:ahLst/>
            <a:cxnLst/>
            <a:rect r="r" b="b" t="t" l="l"/>
            <a:pathLst>
              <a:path h="12335518" w="12335518">
                <a:moveTo>
                  <a:pt x="0" y="0"/>
                </a:moveTo>
                <a:lnTo>
                  <a:pt x="12335518" y="0"/>
                </a:lnTo>
                <a:lnTo>
                  <a:pt x="12335518" y="12335518"/>
                </a:lnTo>
                <a:lnTo>
                  <a:pt x="0" y="1233551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2700000">
            <a:off x="17481980" y="3008531"/>
            <a:ext cx="10511311" cy="10511311"/>
          </a:xfrm>
          <a:custGeom>
            <a:avLst/>
            <a:gdLst/>
            <a:ahLst/>
            <a:cxnLst/>
            <a:rect r="r" b="b" t="t" l="l"/>
            <a:pathLst>
              <a:path h="10511311" w="10511311">
                <a:moveTo>
                  <a:pt x="0" y="0"/>
                </a:moveTo>
                <a:lnTo>
                  <a:pt x="10511311" y="0"/>
                </a:lnTo>
                <a:lnTo>
                  <a:pt x="10511311" y="10511311"/>
                </a:lnTo>
                <a:lnTo>
                  <a:pt x="0" y="1051131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794422" y="698217"/>
            <a:ext cx="5147712" cy="1193800"/>
          </a:xfrm>
          <a:prstGeom prst="rect">
            <a:avLst/>
          </a:prstGeom>
        </p:spPr>
        <p:txBody>
          <a:bodyPr anchor="t" rtlCol="false" tIns="0" lIns="0" bIns="0" rIns="0">
            <a:spAutoFit/>
          </a:bodyPr>
          <a:lstStyle/>
          <a:p>
            <a:pPr>
              <a:lnSpc>
                <a:spcPts val="9799"/>
              </a:lnSpc>
              <a:spcBef>
                <a:spcPct val="0"/>
              </a:spcBef>
            </a:pPr>
            <a:r>
              <a:rPr lang="en-US" sz="6999">
                <a:solidFill>
                  <a:srgbClr val="FFFFFF"/>
                </a:solidFill>
                <a:latin typeface="Montserrat Classic Bold"/>
              </a:rPr>
              <a:t>SOLUTION</a:t>
            </a:r>
          </a:p>
        </p:txBody>
      </p:sp>
      <p:sp>
        <p:nvSpPr>
          <p:cNvPr name="Freeform 5" id="5"/>
          <p:cNvSpPr/>
          <p:nvPr/>
        </p:nvSpPr>
        <p:spPr>
          <a:xfrm flipH="false" flipV="false" rot="1744569">
            <a:off x="-1243300" y="7181229"/>
            <a:ext cx="4543999" cy="4543999"/>
          </a:xfrm>
          <a:custGeom>
            <a:avLst/>
            <a:gdLst/>
            <a:ahLst/>
            <a:cxnLst/>
            <a:rect r="r" b="b" t="t" l="l"/>
            <a:pathLst>
              <a:path h="4543999" w="4543999">
                <a:moveTo>
                  <a:pt x="0" y="0"/>
                </a:moveTo>
                <a:lnTo>
                  <a:pt x="4544000" y="0"/>
                </a:lnTo>
                <a:lnTo>
                  <a:pt x="4544000" y="4543999"/>
                </a:lnTo>
                <a:lnTo>
                  <a:pt x="0" y="4543999"/>
                </a:lnTo>
                <a:lnTo>
                  <a:pt x="0" y="0"/>
                </a:lnTo>
                <a:close/>
              </a:path>
            </a:pathLst>
          </a:custGeom>
          <a:blipFill>
            <a:blip r:embed="rId5"/>
            <a:stretch>
              <a:fillRect l="0" t="0" r="0" b="0"/>
            </a:stretch>
          </a:blipFill>
        </p:spPr>
      </p:sp>
      <p:sp>
        <p:nvSpPr>
          <p:cNvPr name="Freeform 6" id="6"/>
          <p:cNvSpPr/>
          <p:nvPr/>
        </p:nvSpPr>
        <p:spPr>
          <a:xfrm flipH="false" flipV="false" rot="0">
            <a:off x="12749550" y="7205920"/>
            <a:ext cx="1041974" cy="1041974"/>
          </a:xfrm>
          <a:custGeom>
            <a:avLst/>
            <a:gdLst/>
            <a:ahLst/>
            <a:cxnLst/>
            <a:rect r="r" b="b" t="t" l="l"/>
            <a:pathLst>
              <a:path h="1041974" w="1041974">
                <a:moveTo>
                  <a:pt x="0" y="0"/>
                </a:moveTo>
                <a:lnTo>
                  <a:pt x="1041974" y="0"/>
                </a:lnTo>
                <a:lnTo>
                  <a:pt x="1041974" y="1041975"/>
                </a:lnTo>
                <a:lnTo>
                  <a:pt x="0" y="1041975"/>
                </a:lnTo>
                <a:lnTo>
                  <a:pt x="0" y="0"/>
                </a:lnTo>
                <a:close/>
              </a:path>
            </a:pathLst>
          </a:custGeom>
          <a:blipFill>
            <a:blip r:embed="rId6"/>
            <a:stretch>
              <a:fillRect l="0" t="0" r="0" b="0"/>
            </a:stretch>
          </a:blipFill>
        </p:spPr>
      </p:sp>
      <p:sp>
        <p:nvSpPr>
          <p:cNvPr name="Freeform 7" id="7"/>
          <p:cNvSpPr/>
          <p:nvPr/>
        </p:nvSpPr>
        <p:spPr>
          <a:xfrm flipH="false" flipV="false" rot="0">
            <a:off x="12925635" y="8572928"/>
            <a:ext cx="689803" cy="699124"/>
          </a:xfrm>
          <a:custGeom>
            <a:avLst/>
            <a:gdLst/>
            <a:ahLst/>
            <a:cxnLst/>
            <a:rect r="r" b="b" t="t" l="l"/>
            <a:pathLst>
              <a:path h="699124" w="689803">
                <a:moveTo>
                  <a:pt x="0" y="0"/>
                </a:moveTo>
                <a:lnTo>
                  <a:pt x="689803" y="0"/>
                </a:lnTo>
                <a:lnTo>
                  <a:pt x="689803" y="699125"/>
                </a:lnTo>
                <a:lnTo>
                  <a:pt x="0" y="699125"/>
                </a:lnTo>
                <a:lnTo>
                  <a:pt x="0" y="0"/>
                </a:lnTo>
                <a:close/>
              </a:path>
            </a:pathLst>
          </a:custGeom>
          <a:blipFill>
            <a:blip r:embed="rId7"/>
            <a:stretch>
              <a:fillRect l="0" t="0" r="0" b="0"/>
            </a:stretch>
          </a:blipFill>
        </p:spPr>
      </p:sp>
      <p:sp>
        <p:nvSpPr>
          <p:cNvPr name="Freeform 8" id="8"/>
          <p:cNvSpPr/>
          <p:nvPr/>
        </p:nvSpPr>
        <p:spPr>
          <a:xfrm flipH="false" flipV="false" rot="0">
            <a:off x="12955023" y="6363431"/>
            <a:ext cx="1138949" cy="654050"/>
          </a:xfrm>
          <a:custGeom>
            <a:avLst/>
            <a:gdLst/>
            <a:ahLst/>
            <a:cxnLst/>
            <a:rect r="r" b="b" t="t" l="l"/>
            <a:pathLst>
              <a:path h="654050" w="1138949">
                <a:moveTo>
                  <a:pt x="0" y="0"/>
                </a:moveTo>
                <a:lnTo>
                  <a:pt x="1138949" y="0"/>
                </a:lnTo>
                <a:lnTo>
                  <a:pt x="1138949" y="654050"/>
                </a:lnTo>
                <a:lnTo>
                  <a:pt x="0" y="654050"/>
                </a:lnTo>
                <a:lnTo>
                  <a:pt x="0" y="0"/>
                </a:lnTo>
                <a:close/>
              </a:path>
            </a:pathLst>
          </a:custGeom>
          <a:blipFill>
            <a:blip r:embed="rId8"/>
            <a:stretch>
              <a:fillRect l="0" t="0" r="0" b="0"/>
            </a:stretch>
          </a:blipFill>
        </p:spPr>
      </p:sp>
      <p:sp>
        <p:nvSpPr>
          <p:cNvPr name="Freeform 9" id="9"/>
          <p:cNvSpPr/>
          <p:nvPr/>
        </p:nvSpPr>
        <p:spPr>
          <a:xfrm flipH="false" flipV="false" rot="0">
            <a:off x="12925635" y="5424311"/>
            <a:ext cx="1008216" cy="615270"/>
          </a:xfrm>
          <a:custGeom>
            <a:avLst/>
            <a:gdLst/>
            <a:ahLst/>
            <a:cxnLst/>
            <a:rect r="r" b="b" t="t" l="l"/>
            <a:pathLst>
              <a:path h="615270" w="1008216">
                <a:moveTo>
                  <a:pt x="0" y="0"/>
                </a:moveTo>
                <a:lnTo>
                  <a:pt x="1008217" y="0"/>
                </a:lnTo>
                <a:lnTo>
                  <a:pt x="1008217" y="615270"/>
                </a:lnTo>
                <a:lnTo>
                  <a:pt x="0" y="615270"/>
                </a:lnTo>
                <a:lnTo>
                  <a:pt x="0" y="0"/>
                </a:lnTo>
                <a:close/>
              </a:path>
            </a:pathLst>
          </a:custGeom>
          <a:blipFill>
            <a:blip r:embed="rId9"/>
            <a:stretch>
              <a:fillRect l="0" t="0" r="0" b="0"/>
            </a:stretch>
          </a:blipFill>
        </p:spPr>
      </p:sp>
      <p:sp>
        <p:nvSpPr>
          <p:cNvPr name="TextBox 10" id="10"/>
          <p:cNvSpPr txBox="true"/>
          <p:nvPr/>
        </p:nvSpPr>
        <p:spPr>
          <a:xfrm rot="0">
            <a:off x="10445605" y="2162906"/>
            <a:ext cx="3476917" cy="3724275"/>
          </a:xfrm>
          <a:prstGeom prst="rect">
            <a:avLst/>
          </a:prstGeom>
        </p:spPr>
        <p:txBody>
          <a:bodyPr anchor="t" rtlCol="false" tIns="0" lIns="0" bIns="0" rIns="0">
            <a:spAutoFit/>
          </a:bodyPr>
          <a:lstStyle/>
          <a:p>
            <a:pPr>
              <a:lnSpc>
                <a:spcPts val="4200"/>
              </a:lnSpc>
            </a:pPr>
            <a:r>
              <a:rPr lang="en-US" sz="3000">
                <a:solidFill>
                  <a:srgbClr val="314FDD"/>
                </a:solidFill>
                <a:latin typeface="Montserrat Classic Bold"/>
              </a:rPr>
              <a:t>REACT</a:t>
            </a:r>
          </a:p>
          <a:p>
            <a:pPr>
              <a:lnSpc>
                <a:spcPts val="4200"/>
              </a:lnSpc>
            </a:pPr>
          </a:p>
          <a:p>
            <a:pPr>
              <a:lnSpc>
                <a:spcPts val="4200"/>
              </a:lnSpc>
            </a:pPr>
            <a:r>
              <a:rPr lang="en-US" sz="3000">
                <a:solidFill>
                  <a:srgbClr val="314FDD"/>
                </a:solidFill>
                <a:latin typeface="Montserrat Classic Bold"/>
              </a:rPr>
              <a:t>NEXT.JS</a:t>
            </a:r>
          </a:p>
          <a:p>
            <a:pPr>
              <a:lnSpc>
                <a:spcPts val="4200"/>
              </a:lnSpc>
            </a:pPr>
          </a:p>
          <a:p>
            <a:pPr>
              <a:lnSpc>
                <a:spcPts val="4200"/>
              </a:lnSpc>
            </a:pPr>
            <a:r>
              <a:rPr lang="en-US" sz="3000">
                <a:solidFill>
                  <a:srgbClr val="314FDD"/>
                </a:solidFill>
                <a:latin typeface="Montserrat Classic Bold"/>
              </a:rPr>
              <a:t>TYPESCRIPT </a:t>
            </a:r>
          </a:p>
          <a:p>
            <a:pPr>
              <a:lnSpc>
                <a:spcPts val="4200"/>
              </a:lnSpc>
            </a:pPr>
          </a:p>
          <a:p>
            <a:pPr>
              <a:lnSpc>
                <a:spcPts val="4200"/>
              </a:lnSpc>
            </a:pPr>
            <a:r>
              <a:rPr lang="en-US" sz="3000">
                <a:solidFill>
                  <a:srgbClr val="314FDD"/>
                </a:solidFill>
                <a:latin typeface="Montserrat Classic Bold"/>
              </a:rPr>
              <a:t>TAILWIND</a:t>
            </a:r>
          </a:p>
        </p:txBody>
      </p:sp>
      <p:sp>
        <p:nvSpPr>
          <p:cNvPr name="Freeform 11" id="11"/>
          <p:cNvSpPr/>
          <p:nvPr/>
        </p:nvSpPr>
        <p:spPr>
          <a:xfrm flipH="false" flipV="false" rot="0">
            <a:off x="13066735" y="4222044"/>
            <a:ext cx="726017" cy="726017"/>
          </a:xfrm>
          <a:custGeom>
            <a:avLst/>
            <a:gdLst/>
            <a:ahLst/>
            <a:cxnLst/>
            <a:rect r="r" b="b" t="t" l="l"/>
            <a:pathLst>
              <a:path h="726017" w="726017">
                <a:moveTo>
                  <a:pt x="0" y="0"/>
                </a:moveTo>
                <a:lnTo>
                  <a:pt x="726017" y="0"/>
                </a:lnTo>
                <a:lnTo>
                  <a:pt x="726017" y="726017"/>
                </a:lnTo>
                <a:lnTo>
                  <a:pt x="0" y="726017"/>
                </a:lnTo>
                <a:lnTo>
                  <a:pt x="0" y="0"/>
                </a:lnTo>
                <a:close/>
              </a:path>
            </a:pathLst>
          </a:custGeom>
          <a:blipFill>
            <a:blip r:embed="rId10"/>
            <a:stretch>
              <a:fillRect l="0" t="0" r="0" b="0"/>
            </a:stretch>
          </a:blipFill>
        </p:spPr>
      </p:sp>
      <p:sp>
        <p:nvSpPr>
          <p:cNvPr name="Freeform 12" id="12"/>
          <p:cNvSpPr/>
          <p:nvPr/>
        </p:nvSpPr>
        <p:spPr>
          <a:xfrm flipH="false" flipV="false" rot="0">
            <a:off x="12762233" y="3131288"/>
            <a:ext cx="1171619" cy="779659"/>
          </a:xfrm>
          <a:custGeom>
            <a:avLst/>
            <a:gdLst/>
            <a:ahLst/>
            <a:cxnLst/>
            <a:rect r="r" b="b" t="t" l="l"/>
            <a:pathLst>
              <a:path h="779659" w="1171619">
                <a:moveTo>
                  <a:pt x="0" y="0"/>
                </a:moveTo>
                <a:lnTo>
                  <a:pt x="1171619" y="0"/>
                </a:lnTo>
                <a:lnTo>
                  <a:pt x="1171619" y="779659"/>
                </a:lnTo>
                <a:lnTo>
                  <a:pt x="0" y="779659"/>
                </a:lnTo>
                <a:lnTo>
                  <a:pt x="0" y="0"/>
                </a:lnTo>
                <a:close/>
              </a:path>
            </a:pathLst>
          </a:custGeom>
          <a:blipFill>
            <a:blip r:embed="rId11"/>
            <a:stretch>
              <a:fillRect l="0" t="0" r="0" b="0"/>
            </a:stretch>
          </a:blipFill>
        </p:spPr>
      </p:sp>
      <p:sp>
        <p:nvSpPr>
          <p:cNvPr name="Freeform 13" id="13"/>
          <p:cNvSpPr/>
          <p:nvPr/>
        </p:nvSpPr>
        <p:spPr>
          <a:xfrm flipH="false" flipV="false" rot="0">
            <a:off x="12805475" y="2113305"/>
            <a:ext cx="930124" cy="808433"/>
          </a:xfrm>
          <a:custGeom>
            <a:avLst/>
            <a:gdLst/>
            <a:ahLst/>
            <a:cxnLst/>
            <a:rect r="r" b="b" t="t" l="l"/>
            <a:pathLst>
              <a:path h="808433" w="930124">
                <a:moveTo>
                  <a:pt x="0" y="0"/>
                </a:moveTo>
                <a:lnTo>
                  <a:pt x="930124" y="0"/>
                </a:lnTo>
                <a:lnTo>
                  <a:pt x="930124" y="808433"/>
                </a:lnTo>
                <a:lnTo>
                  <a:pt x="0" y="808433"/>
                </a:lnTo>
                <a:lnTo>
                  <a:pt x="0" y="0"/>
                </a:lnTo>
                <a:close/>
              </a:path>
            </a:pathLst>
          </a:custGeom>
          <a:blipFill>
            <a:blip r:embed="rId12"/>
            <a:stretch>
              <a:fillRect l="0" t="0" r="0" b="0"/>
            </a:stretch>
          </a:blipFill>
        </p:spPr>
      </p:sp>
      <p:sp>
        <p:nvSpPr>
          <p:cNvPr name="TextBox 14" id="14"/>
          <p:cNvSpPr txBox="true"/>
          <p:nvPr/>
        </p:nvSpPr>
        <p:spPr>
          <a:xfrm rot="0">
            <a:off x="1028700" y="2292763"/>
            <a:ext cx="3480792" cy="863600"/>
          </a:xfrm>
          <a:prstGeom prst="rect">
            <a:avLst/>
          </a:prstGeom>
        </p:spPr>
        <p:txBody>
          <a:bodyPr anchor="t" rtlCol="false" tIns="0" lIns="0" bIns="0" rIns="0">
            <a:spAutoFit/>
          </a:bodyPr>
          <a:lstStyle/>
          <a:p>
            <a:pPr>
              <a:lnSpc>
                <a:spcPts val="7000"/>
              </a:lnSpc>
              <a:spcBef>
                <a:spcPct val="0"/>
              </a:spcBef>
            </a:pPr>
            <a:r>
              <a:rPr lang="en-US" sz="5000" u="sng">
                <a:solidFill>
                  <a:srgbClr val="FFFFFF"/>
                </a:solidFill>
                <a:latin typeface="Montserrat Classic Bold"/>
              </a:rPr>
              <a:t>AI Chatbot</a:t>
            </a:r>
          </a:p>
        </p:txBody>
      </p:sp>
      <p:sp>
        <p:nvSpPr>
          <p:cNvPr name="TextBox 15" id="15"/>
          <p:cNvSpPr txBox="true"/>
          <p:nvPr/>
        </p:nvSpPr>
        <p:spPr>
          <a:xfrm rot="0">
            <a:off x="1028700" y="3405601"/>
            <a:ext cx="6084508" cy="3347721"/>
          </a:xfrm>
          <a:prstGeom prst="rect">
            <a:avLst/>
          </a:prstGeom>
        </p:spPr>
        <p:txBody>
          <a:bodyPr anchor="t" rtlCol="false" tIns="0" lIns="0" bIns="0" rIns="0">
            <a:spAutoFit/>
          </a:bodyPr>
          <a:lstStyle/>
          <a:p>
            <a:pPr>
              <a:lnSpc>
                <a:spcPts val="4479"/>
              </a:lnSpc>
              <a:spcBef>
                <a:spcPct val="0"/>
              </a:spcBef>
            </a:pPr>
            <a:r>
              <a:rPr lang="en-US" sz="3199">
                <a:solidFill>
                  <a:srgbClr val="FFFFFF"/>
                </a:solidFill>
                <a:latin typeface="Montserrat Classic"/>
              </a:rPr>
              <a:t>A full-stack chatbot that leverages OPENAI Language Model (LLM) as the core technology behind its natural language understanding and generation capabilities. </a:t>
            </a:r>
          </a:p>
        </p:txBody>
      </p:sp>
      <p:sp>
        <p:nvSpPr>
          <p:cNvPr name="TextBox 16" id="16"/>
          <p:cNvSpPr txBox="true"/>
          <p:nvPr/>
        </p:nvSpPr>
        <p:spPr>
          <a:xfrm rot="0">
            <a:off x="10445605" y="7431632"/>
            <a:ext cx="3476917" cy="523875"/>
          </a:xfrm>
          <a:prstGeom prst="rect">
            <a:avLst/>
          </a:prstGeom>
        </p:spPr>
        <p:txBody>
          <a:bodyPr anchor="t" rtlCol="false" tIns="0" lIns="0" bIns="0" rIns="0">
            <a:spAutoFit/>
          </a:bodyPr>
          <a:lstStyle/>
          <a:p>
            <a:pPr>
              <a:lnSpc>
                <a:spcPts val="4200"/>
              </a:lnSpc>
            </a:pPr>
            <a:r>
              <a:rPr lang="en-US" sz="3000">
                <a:solidFill>
                  <a:srgbClr val="314FDD"/>
                </a:solidFill>
                <a:latin typeface="Montserrat Classic Bold"/>
              </a:rPr>
              <a:t>PINECONE</a:t>
            </a:r>
          </a:p>
        </p:txBody>
      </p:sp>
      <p:sp>
        <p:nvSpPr>
          <p:cNvPr name="TextBox 17" id="17"/>
          <p:cNvSpPr txBox="true"/>
          <p:nvPr/>
        </p:nvSpPr>
        <p:spPr>
          <a:xfrm rot="0">
            <a:off x="10445605" y="6395181"/>
            <a:ext cx="3476917" cy="523875"/>
          </a:xfrm>
          <a:prstGeom prst="rect">
            <a:avLst/>
          </a:prstGeom>
        </p:spPr>
        <p:txBody>
          <a:bodyPr anchor="t" rtlCol="false" tIns="0" lIns="0" bIns="0" rIns="0">
            <a:spAutoFit/>
          </a:bodyPr>
          <a:lstStyle/>
          <a:p>
            <a:pPr>
              <a:lnSpc>
                <a:spcPts val="4200"/>
              </a:lnSpc>
            </a:pPr>
            <a:r>
              <a:rPr lang="en-US" sz="3000">
                <a:solidFill>
                  <a:srgbClr val="314FDD"/>
                </a:solidFill>
                <a:latin typeface="Montserrat Classic Bold"/>
              </a:rPr>
              <a:t>LANGCHAIN</a:t>
            </a:r>
          </a:p>
        </p:txBody>
      </p:sp>
      <p:sp>
        <p:nvSpPr>
          <p:cNvPr name="TextBox 18" id="18"/>
          <p:cNvSpPr txBox="true"/>
          <p:nvPr/>
        </p:nvSpPr>
        <p:spPr>
          <a:xfrm rot="0">
            <a:off x="10445605" y="8627215"/>
            <a:ext cx="3476917" cy="523875"/>
          </a:xfrm>
          <a:prstGeom prst="rect">
            <a:avLst/>
          </a:prstGeom>
        </p:spPr>
        <p:txBody>
          <a:bodyPr anchor="t" rtlCol="false" tIns="0" lIns="0" bIns="0" rIns="0">
            <a:spAutoFit/>
          </a:bodyPr>
          <a:lstStyle/>
          <a:p>
            <a:pPr>
              <a:lnSpc>
                <a:spcPts val="4200"/>
              </a:lnSpc>
            </a:pPr>
            <a:r>
              <a:rPr lang="en-US" sz="3000">
                <a:solidFill>
                  <a:srgbClr val="314FDD"/>
                </a:solidFill>
                <a:latin typeface="Montserrat Classic Bold"/>
              </a:rPr>
              <a:t>OPENAI</a:t>
            </a:r>
          </a:p>
        </p:txBody>
      </p:sp>
      <p:sp>
        <p:nvSpPr>
          <p:cNvPr name="TextBox 19" id="19"/>
          <p:cNvSpPr txBox="true"/>
          <p:nvPr/>
        </p:nvSpPr>
        <p:spPr>
          <a:xfrm rot="0">
            <a:off x="10388727" y="563379"/>
            <a:ext cx="4721644" cy="933513"/>
          </a:xfrm>
          <a:prstGeom prst="rect">
            <a:avLst/>
          </a:prstGeom>
        </p:spPr>
        <p:txBody>
          <a:bodyPr anchor="t" rtlCol="false" tIns="0" lIns="0" bIns="0" rIns="0">
            <a:spAutoFit/>
          </a:bodyPr>
          <a:lstStyle/>
          <a:p>
            <a:pPr>
              <a:lnSpc>
                <a:spcPts val="7604"/>
              </a:lnSpc>
            </a:pPr>
            <a:r>
              <a:rPr lang="en-US" sz="5431">
                <a:solidFill>
                  <a:srgbClr val="314FDD"/>
                </a:solidFill>
                <a:latin typeface="Montserrat Classic Bold"/>
              </a:rPr>
              <a:t>TECHSTACK</a:t>
            </a:r>
          </a:p>
        </p:txBody>
      </p:sp>
      <p:sp>
        <p:nvSpPr>
          <p:cNvPr name="TextBox 20" id="20"/>
          <p:cNvSpPr txBox="true"/>
          <p:nvPr/>
        </p:nvSpPr>
        <p:spPr>
          <a:xfrm rot="0">
            <a:off x="14574113" y="3231876"/>
            <a:ext cx="3713887" cy="521334"/>
          </a:xfrm>
          <a:prstGeom prst="rect">
            <a:avLst/>
          </a:prstGeom>
        </p:spPr>
        <p:txBody>
          <a:bodyPr anchor="t" rtlCol="false" tIns="0" lIns="0" bIns="0" rIns="0">
            <a:spAutoFit/>
          </a:bodyPr>
          <a:lstStyle/>
          <a:p>
            <a:pPr algn="ctr">
              <a:lnSpc>
                <a:spcPts val="4340"/>
              </a:lnSpc>
            </a:pPr>
            <a:r>
              <a:rPr lang="en-US" sz="3100">
                <a:solidFill>
                  <a:srgbClr val="38B6FF"/>
                </a:solidFill>
                <a:latin typeface="Canva Sans Bold"/>
              </a:rPr>
              <a:t>Frontend/Backend</a:t>
            </a:r>
          </a:p>
        </p:txBody>
      </p:sp>
      <p:sp>
        <p:nvSpPr>
          <p:cNvPr name="TextBox 21" id="21"/>
          <p:cNvSpPr txBox="true"/>
          <p:nvPr/>
        </p:nvSpPr>
        <p:spPr>
          <a:xfrm rot="0">
            <a:off x="14574113" y="2172431"/>
            <a:ext cx="3713887" cy="521334"/>
          </a:xfrm>
          <a:prstGeom prst="rect">
            <a:avLst/>
          </a:prstGeom>
        </p:spPr>
        <p:txBody>
          <a:bodyPr anchor="t" rtlCol="false" tIns="0" lIns="0" bIns="0" rIns="0">
            <a:spAutoFit/>
          </a:bodyPr>
          <a:lstStyle/>
          <a:p>
            <a:pPr algn="ctr">
              <a:lnSpc>
                <a:spcPts val="4340"/>
              </a:lnSpc>
            </a:pPr>
            <a:r>
              <a:rPr lang="en-US" sz="3100">
                <a:solidFill>
                  <a:srgbClr val="38B6FF"/>
                </a:solidFill>
                <a:latin typeface="Canva Sans Bold"/>
              </a:rPr>
              <a:t>Frontend</a:t>
            </a:r>
          </a:p>
        </p:txBody>
      </p:sp>
      <p:sp>
        <p:nvSpPr>
          <p:cNvPr name="TextBox 22" id="22"/>
          <p:cNvSpPr txBox="true"/>
          <p:nvPr/>
        </p:nvSpPr>
        <p:spPr>
          <a:xfrm rot="0">
            <a:off x="14574113" y="4295811"/>
            <a:ext cx="3713887" cy="521334"/>
          </a:xfrm>
          <a:prstGeom prst="rect">
            <a:avLst/>
          </a:prstGeom>
        </p:spPr>
        <p:txBody>
          <a:bodyPr anchor="t" rtlCol="false" tIns="0" lIns="0" bIns="0" rIns="0">
            <a:spAutoFit/>
          </a:bodyPr>
          <a:lstStyle/>
          <a:p>
            <a:pPr algn="ctr">
              <a:lnSpc>
                <a:spcPts val="4340"/>
              </a:lnSpc>
            </a:pPr>
            <a:r>
              <a:rPr lang="en-US" sz="3100">
                <a:solidFill>
                  <a:srgbClr val="38B6FF"/>
                </a:solidFill>
                <a:latin typeface="Canva Sans Bold"/>
              </a:rPr>
              <a:t>Frontend</a:t>
            </a:r>
          </a:p>
        </p:txBody>
      </p:sp>
      <p:sp>
        <p:nvSpPr>
          <p:cNvPr name="TextBox 23" id="23"/>
          <p:cNvSpPr txBox="true"/>
          <p:nvPr/>
        </p:nvSpPr>
        <p:spPr>
          <a:xfrm rot="0">
            <a:off x="14574113" y="5350544"/>
            <a:ext cx="3713887" cy="521334"/>
          </a:xfrm>
          <a:prstGeom prst="rect">
            <a:avLst/>
          </a:prstGeom>
        </p:spPr>
        <p:txBody>
          <a:bodyPr anchor="t" rtlCol="false" tIns="0" lIns="0" bIns="0" rIns="0">
            <a:spAutoFit/>
          </a:bodyPr>
          <a:lstStyle/>
          <a:p>
            <a:pPr algn="ctr">
              <a:lnSpc>
                <a:spcPts val="4340"/>
              </a:lnSpc>
            </a:pPr>
            <a:r>
              <a:rPr lang="en-US" sz="3100">
                <a:solidFill>
                  <a:srgbClr val="38B6FF"/>
                </a:solidFill>
                <a:latin typeface="Canva Sans Bold"/>
              </a:rPr>
              <a:t>Frontend</a:t>
            </a:r>
          </a:p>
        </p:txBody>
      </p:sp>
      <p:sp>
        <p:nvSpPr>
          <p:cNvPr name="TextBox 24" id="24"/>
          <p:cNvSpPr txBox="true"/>
          <p:nvPr/>
        </p:nvSpPr>
        <p:spPr>
          <a:xfrm rot="0">
            <a:off x="14574113" y="6414803"/>
            <a:ext cx="3713887" cy="521334"/>
          </a:xfrm>
          <a:prstGeom prst="rect">
            <a:avLst/>
          </a:prstGeom>
        </p:spPr>
        <p:txBody>
          <a:bodyPr anchor="t" rtlCol="false" tIns="0" lIns="0" bIns="0" rIns="0">
            <a:spAutoFit/>
          </a:bodyPr>
          <a:lstStyle/>
          <a:p>
            <a:pPr algn="ctr">
              <a:lnSpc>
                <a:spcPts val="4340"/>
              </a:lnSpc>
            </a:pPr>
            <a:r>
              <a:rPr lang="en-US" sz="3100">
                <a:solidFill>
                  <a:srgbClr val="38B6FF"/>
                </a:solidFill>
                <a:latin typeface="Canva Sans Bold"/>
              </a:rPr>
              <a:t>Python Lib</a:t>
            </a:r>
          </a:p>
        </p:txBody>
      </p:sp>
      <p:sp>
        <p:nvSpPr>
          <p:cNvPr name="TextBox 25" id="25"/>
          <p:cNvSpPr txBox="true"/>
          <p:nvPr/>
        </p:nvSpPr>
        <p:spPr>
          <a:xfrm rot="0">
            <a:off x="14574113" y="7434174"/>
            <a:ext cx="3713887" cy="521334"/>
          </a:xfrm>
          <a:prstGeom prst="rect">
            <a:avLst/>
          </a:prstGeom>
        </p:spPr>
        <p:txBody>
          <a:bodyPr anchor="t" rtlCol="false" tIns="0" lIns="0" bIns="0" rIns="0">
            <a:spAutoFit/>
          </a:bodyPr>
          <a:lstStyle/>
          <a:p>
            <a:pPr algn="ctr">
              <a:lnSpc>
                <a:spcPts val="4340"/>
              </a:lnSpc>
            </a:pPr>
            <a:r>
              <a:rPr lang="en-US" sz="3100">
                <a:solidFill>
                  <a:srgbClr val="38B6FF"/>
                </a:solidFill>
                <a:latin typeface="Canva Sans Bold"/>
              </a:rPr>
              <a:t>Database</a:t>
            </a:r>
          </a:p>
        </p:txBody>
      </p:sp>
      <p:sp>
        <p:nvSpPr>
          <p:cNvPr name="TextBox 26" id="26"/>
          <p:cNvSpPr txBox="true"/>
          <p:nvPr/>
        </p:nvSpPr>
        <p:spPr>
          <a:xfrm rot="0">
            <a:off x="14574113" y="8636740"/>
            <a:ext cx="3713887" cy="521334"/>
          </a:xfrm>
          <a:prstGeom prst="rect">
            <a:avLst/>
          </a:prstGeom>
        </p:spPr>
        <p:txBody>
          <a:bodyPr anchor="t" rtlCol="false" tIns="0" lIns="0" bIns="0" rIns="0">
            <a:spAutoFit/>
          </a:bodyPr>
          <a:lstStyle/>
          <a:p>
            <a:pPr algn="ctr">
              <a:lnSpc>
                <a:spcPts val="4340"/>
              </a:lnSpc>
            </a:pPr>
            <a:r>
              <a:rPr lang="en-US" sz="3100">
                <a:solidFill>
                  <a:srgbClr val="38B6FF"/>
                </a:solidFill>
                <a:latin typeface="Canva Sans Bold"/>
              </a:rPr>
              <a:t>API(LLM)</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2700000">
            <a:off x="10168747" y="-5197216"/>
            <a:ext cx="12789569" cy="10394432"/>
          </a:xfrm>
          <a:custGeom>
            <a:avLst/>
            <a:gdLst/>
            <a:ahLst/>
            <a:cxnLst/>
            <a:rect r="r" b="b" t="t" l="l"/>
            <a:pathLst>
              <a:path h="10394432" w="12789569">
                <a:moveTo>
                  <a:pt x="12789569" y="10394432"/>
                </a:moveTo>
                <a:lnTo>
                  <a:pt x="0" y="10394432"/>
                </a:lnTo>
                <a:lnTo>
                  <a:pt x="0" y="0"/>
                </a:lnTo>
                <a:lnTo>
                  <a:pt x="12789569" y="0"/>
                </a:lnTo>
                <a:lnTo>
                  <a:pt x="12789569" y="10394432"/>
                </a:lnTo>
                <a:close/>
              </a:path>
            </a:pathLst>
          </a:custGeom>
          <a:blipFill>
            <a:blip r:embed="rId2">
              <a:alphaModFix amt="19999"/>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7643211">
            <a:off x="12994896" y="6915311"/>
            <a:ext cx="9797381" cy="9797381"/>
          </a:xfrm>
          <a:custGeom>
            <a:avLst/>
            <a:gdLst/>
            <a:ahLst/>
            <a:cxnLst/>
            <a:rect r="r" b="b" t="t" l="l"/>
            <a:pathLst>
              <a:path h="9797381" w="9797381">
                <a:moveTo>
                  <a:pt x="0" y="0"/>
                </a:moveTo>
                <a:lnTo>
                  <a:pt x="9797381" y="0"/>
                </a:lnTo>
                <a:lnTo>
                  <a:pt x="9797381" y="9797381"/>
                </a:lnTo>
                <a:lnTo>
                  <a:pt x="0" y="979738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028700" y="2032680"/>
            <a:ext cx="4543999" cy="4543999"/>
          </a:xfrm>
          <a:custGeom>
            <a:avLst/>
            <a:gdLst/>
            <a:ahLst/>
            <a:cxnLst/>
            <a:rect r="r" b="b" t="t" l="l"/>
            <a:pathLst>
              <a:path h="4543999" w="4543999">
                <a:moveTo>
                  <a:pt x="0" y="0"/>
                </a:moveTo>
                <a:lnTo>
                  <a:pt x="4543999" y="0"/>
                </a:lnTo>
                <a:lnTo>
                  <a:pt x="4543999" y="4543999"/>
                </a:lnTo>
                <a:lnTo>
                  <a:pt x="0" y="4543999"/>
                </a:lnTo>
                <a:lnTo>
                  <a:pt x="0" y="0"/>
                </a:lnTo>
                <a:close/>
              </a:path>
            </a:pathLst>
          </a:custGeom>
          <a:blipFill>
            <a:blip r:embed="rId6"/>
            <a:stretch>
              <a:fillRect l="0" t="0" r="0" b="0"/>
            </a:stretch>
          </a:blipFill>
        </p:spPr>
      </p:sp>
      <p:sp>
        <p:nvSpPr>
          <p:cNvPr name="TextBox 5" id="5"/>
          <p:cNvSpPr txBox="true"/>
          <p:nvPr/>
        </p:nvSpPr>
        <p:spPr>
          <a:xfrm rot="0">
            <a:off x="740344" y="365125"/>
            <a:ext cx="8067311" cy="1193800"/>
          </a:xfrm>
          <a:prstGeom prst="rect">
            <a:avLst/>
          </a:prstGeom>
        </p:spPr>
        <p:txBody>
          <a:bodyPr anchor="t" rtlCol="false" tIns="0" lIns="0" bIns="0" rIns="0">
            <a:spAutoFit/>
          </a:bodyPr>
          <a:lstStyle/>
          <a:p>
            <a:pPr>
              <a:lnSpc>
                <a:spcPts val="9799"/>
              </a:lnSpc>
              <a:spcBef>
                <a:spcPct val="0"/>
              </a:spcBef>
            </a:pPr>
            <a:r>
              <a:rPr lang="en-US" sz="6999">
                <a:solidFill>
                  <a:srgbClr val="000000"/>
                </a:solidFill>
                <a:latin typeface="Montserrat Classic Bold"/>
              </a:rPr>
              <a:t>KEY FEATURES</a:t>
            </a:r>
          </a:p>
        </p:txBody>
      </p:sp>
      <p:sp>
        <p:nvSpPr>
          <p:cNvPr name="TextBox 6" id="6"/>
          <p:cNvSpPr txBox="true"/>
          <p:nvPr/>
        </p:nvSpPr>
        <p:spPr>
          <a:xfrm rot="0">
            <a:off x="498504" y="6471904"/>
            <a:ext cx="5604391" cy="863599"/>
          </a:xfrm>
          <a:prstGeom prst="rect">
            <a:avLst/>
          </a:prstGeom>
        </p:spPr>
        <p:txBody>
          <a:bodyPr anchor="t" rtlCol="false" tIns="0" lIns="0" bIns="0" rIns="0">
            <a:spAutoFit/>
          </a:bodyPr>
          <a:lstStyle/>
          <a:p>
            <a:pPr algn="ctr">
              <a:lnSpc>
                <a:spcPts val="7000"/>
              </a:lnSpc>
              <a:spcBef>
                <a:spcPct val="0"/>
              </a:spcBef>
            </a:pPr>
            <a:r>
              <a:rPr lang="en-US" sz="5000">
                <a:solidFill>
                  <a:srgbClr val="000000"/>
                </a:solidFill>
                <a:latin typeface="Montserrat Classic Bold"/>
              </a:rPr>
              <a:t>CITIBOT CHARLIE</a:t>
            </a:r>
          </a:p>
        </p:txBody>
      </p:sp>
      <p:sp>
        <p:nvSpPr>
          <p:cNvPr name="TextBox 7" id="7"/>
          <p:cNvSpPr txBox="true"/>
          <p:nvPr/>
        </p:nvSpPr>
        <p:spPr>
          <a:xfrm rot="0">
            <a:off x="1084277" y="7616392"/>
            <a:ext cx="4432846" cy="1180465"/>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a:rPr>
              <a:t>Your friendly website</a:t>
            </a:r>
          </a:p>
          <a:p>
            <a:pPr algn="ctr">
              <a:lnSpc>
                <a:spcPts val="4759"/>
              </a:lnSpc>
            </a:pPr>
            <a:r>
              <a:rPr lang="en-US" sz="3399">
                <a:solidFill>
                  <a:srgbClr val="000000"/>
                </a:solidFill>
                <a:latin typeface="Canva Sans"/>
              </a:rPr>
              <a:t>  assistant</a:t>
            </a:r>
          </a:p>
        </p:txBody>
      </p:sp>
      <p:sp>
        <p:nvSpPr>
          <p:cNvPr name="Freeform 8" id="8"/>
          <p:cNvSpPr/>
          <p:nvPr/>
        </p:nvSpPr>
        <p:spPr>
          <a:xfrm flipH="false" flipV="false" rot="0">
            <a:off x="6361240" y="3038643"/>
            <a:ext cx="11926760" cy="5973227"/>
          </a:xfrm>
          <a:custGeom>
            <a:avLst/>
            <a:gdLst/>
            <a:ahLst/>
            <a:cxnLst/>
            <a:rect r="r" b="b" t="t" l="l"/>
            <a:pathLst>
              <a:path h="5973227" w="11926760">
                <a:moveTo>
                  <a:pt x="0" y="0"/>
                </a:moveTo>
                <a:lnTo>
                  <a:pt x="11926760" y="0"/>
                </a:lnTo>
                <a:lnTo>
                  <a:pt x="11926760" y="5973227"/>
                </a:lnTo>
                <a:lnTo>
                  <a:pt x="0" y="5973227"/>
                </a:lnTo>
                <a:lnTo>
                  <a:pt x="0" y="0"/>
                </a:lnTo>
                <a:close/>
              </a:path>
            </a:pathLst>
          </a:custGeom>
          <a:blipFill>
            <a:blip r:embed="rId7"/>
            <a:stretch>
              <a:fillRect l="0" t="0" r="0" b="-3936"/>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2700000">
            <a:off x="10168747" y="-5197216"/>
            <a:ext cx="12789569" cy="10394432"/>
          </a:xfrm>
          <a:custGeom>
            <a:avLst/>
            <a:gdLst/>
            <a:ahLst/>
            <a:cxnLst/>
            <a:rect r="r" b="b" t="t" l="l"/>
            <a:pathLst>
              <a:path h="10394432" w="12789569">
                <a:moveTo>
                  <a:pt x="12789569" y="10394432"/>
                </a:moveTo>
                <a:lnTo>
                  <a:pt x="0" y="10394432"/>
                </a:lnTo>
                <a:lnTo>
                  <a:pt x="0" y="0"/>
                </a:lnTo>
                <a:lnTo>
                  <a:pt x="12789569" y="0"/>
                </a:lnTo>
                <a:lnTo>
                  <a:pt x="12789569" y="10394432"/>
                </a:lnTo>
                <a:close/>
              </a:path>
            </a:pathLst>
          </a:custGeom>
          <a:blipFill>
            <a:blip r:embed="rId2">
              <a:alphaModFix amt="19999"/>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7643211">
            <a:off x="12994896" y="6915311"/>
            <a:ext cx="9797381" cy="9797381"/>
          </a:xfrm>
          <a:custGeom>
            <a:avLst/>
            <a:gdLst/>
            <a:ahLst/>
            <a:cxnLst/>
            <a:rect r="r" b="b" t="t" l="l"/>
            <a:pathLst>
              <a:path h="9797381" w="9797381">
                <a:moveTo>
                  <a:pt x="0" y="0"/>
                </a:moveTo>
                <a:lnTo>
                  <a:pt x="9797381" y="0"/>
                </a:lnTo>
                <a:lnTo>
                  <a:pt x="9797381" y="9797381"/>
                </a:lnTo>
                <a:lnTo>
                  <a:pt x="0" y="979738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524719" y="2673698"/>
            <a:ext cx="3405184" cy="3405184"/>
          </a:xfrm>
          <a:custGeom>
            <a:avLst/>
            <a:gdLst/>
            <a:ahLst/>
            <a:cxnLst/>
            <a:rect r="r" b="b" t="t" l="l"/>
            <a:pathLst>
              <a:path h="3405184" w="3405184">
                <a:moveTo>
                  <a:pt x="0" y="0"/>
                </a:moveTo>
                <a:lnTo>
                  <a:pt x="3405185" y="0"/>
                </a:lnTo>
                <a:lnTo>
                  <a:pt x="3405185" y="3405185"/>
                </a:lnTo>
                <a:lnTo>
                  <a:pt x="0" y="3405185"/>
                </a:lnTo>
                <a:lnTo>
                  <a:pt x="0" y="0"/>
                </a:lnTo>
                <a:close/>
              </a:path>
            </a:pathLst>
          </a:custGeom>
          <a:blipFill>
            <a:blip r:embed="rId6"/>
            <a:stretch>
              <a:fillRect l="0" t="0" r="0" b="0"/>
            </a:stretch>
          </a:blipFill>
        </p:spPr>
      </p:sp>
      <p:sp>
        <p:nvSpPr>
          <p:cNvPr name="TextBox 5" id="5"/>
          <p:cNvSpPr txBox="true"/>
          <p:nvPr/>
        </p:nvSpPr>
        <p:spPr>
          <a:xfrm rot="0">
            <a:off x="740344" y="365125"/>
            <a:ext cx="8067311" cy="1193800"/>
          </a:xfrm>
          <a:prstGeom prst="rect">
            <a:avLst/>
          </a:prstGeom>
        </p:spPr>
        <p:txBody>
          <a:bodyPr anchor="t" rtlCol="false" tIns="0" lIns="0" bIns="0" rIns="0">
            <a:spAutoFit/>
          </a:bodyPr>
          <a:lstStyle/>
          <a:p>
            <a:pPr>
              <a:lnSpc>
                <a:spcPts val="9799"/>
              </a:lnSpc>
              <a:spcBef>
                <a:spcPct val="0"/>
              </a:spcBef>
            </a:pPr>
            <a:r>
              <a:rPr lang="en-US" sz="6999">
                <a:solidFill>
                  <a:srgbClr val="000000"/>
                </a:solidFill>
                <a:latin typeface="Montserrat Classic Bold"/>
              </a:rPr>
              <a:t>KEY FEATURES</a:t>
            </a:r>
          </a:p>
        </p:txBody>
      </p:sp>
      <p:sp>
        <p:nvSpPr>
          <p:cNvPr name="TextBox 6" id="6"/>
          <p:cNvSpPr txBox="true"/>
          <p:nvPr/>
        </p:nvSpPr>
        <p:spPr>
          <a:xfrm rot="0">
            <a:off x="1437505" y="6514940"/>
            <a:ext cx="4057531" cy="863599"/>
          </a:xfrm>
          <a:prstGeom prst="rect">
            <a:avLst/>
          </a:prstGeom>
        </p:spPr>
        <p:txBody>
          <a:bodyPr anchor="t" rtlCol="false" tIns="0" lIns="0" bIns="0" rIns="0">
            <a:spAutoFit/>
          </a:bodyPr>
          <a:lstStyle/>
          <a:p>
            <a:pPr algn="ctr">
              <a:lnSpc>
                <a:spcPts val="7000"/>
              </a:lnSpc>
              <a:spcBef>
                <a:spcPct val="0"/>
              </a:spcBef>
            </a:pPr>
            <a:r>
              <a:rPr lang="en-US" sz="5000">
                <a:solidFill>
                  <a:srgbClr val="000000"/>
                </a:solidFill>
                <a:latin typeface="Montserrat Classic Bold"/>
              </a:rPr>
              <a:t>MR CHARLIE</a:t>
            </a:r>
          </a:p>
        </p:txBody>
      </p:sp>
      <p:sp>
        <p:nvSpPr>
          <p:cNvPr name="TextBox 7" id="7"/>
          <p:cNvSpPr txBox="true"/>
          <p:nvPr/>
        </p:nvSpPr>
        <p:spPr>
          <a:xfrm rot="0">
            <a:off x="1359815" y="7659428"/>
            <a:ext cx="3560564" cy="1180465"/>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a:rPr>
              <a:t>Internal Citibank </a:t>
            </a:r>
          </a:p>
          <a:p>
            <a:pPr algn="ctr">
              <a:lnSpc>
                <a:spcPts val="4759"/>
              </a:lnSpc>
            </a:pPr>
            <a:r>
              <a:rPr lang="en-US" sz="3399">
                <a:solidFill>
                  <a:srgbClr val="000000"/>
                </a:solidFill>
                <a:latin typeface="Canva Sans"/>
              </a:rPr>
              <a:t>staff assistant</a:t>
            </a:r>
          </a:p>
        </p:txBody>
      </p:sp>
      <p:sp>
        <p:nvSpPr>
          <p:cNvPr name="TextBox 8" id="8"/>
          <p:cNvSpPr txBox="true"/>
          <p:nvPr/>
        </p:nvSpPr>
        <p:spPr>
          <a:xfrm rot="0">
            <a:off x="6020245" y="3724145"/>
            <a:ext cx="9686567" cy="2601595"/>
          </a:xfrm>
          <a:prstGeom prst="rect">
            <a:avLst/>
          </a:prstGeom>
        </p:spPr>
        <p:txBody>
          <a:bodyPr anchor="t" rtlCol="false" tIns="0" lIns="0" bIns="0" rIns="0">
            <a:spAutoFit/>
          </a:bodyPr>
          <a:lstStyle/>
          <a:p>
            <a:pPr marL="798828" indent="-399414" lvl="1">
              <a:lnSpc>
                <a:spcPts val="5179"/>
              </a:lnSpc>
              <a:buFont typeface="Arial"/>
              <a:buChar char="•"/>
            </a:pPr>
            <a:r>
              <a:rPr lang="en-US" sz="3699">
                <a:solidFill>
                  <a:srgbClr val="000000"/>
                </a:solidFill>
                <a:latin typeface="Canva Sans"/>
              </a:rPr>
              <a:t>Serves as a </a:t>
            </a:r>
            <a:r>
              <a:rPr lang="en-US" sz="3699">
                <a:solidFill>
                  <a:srgbClr val="000000"/>
                </a:solidFill>
                <a:latin typeface="Canva Sans Bold"/>
              </a:rPr>
              <a:t>one-stop chatbot</a:t>
            </a:r>
            <a:r>
              <a:rPr lang="en-US" sz="3699">
                <a:solidFill>
                  <a:srgbClr val="000000"/>
                </a:solidFill>
                <a:latin typeface="Canva Sans"/>
              </a:rPr>
              <a:t> for citibank internal usage</a:t>
            </a:r>
          </a:p>
          <a:p>
            <a:pPr marL="798828" indent="-399414" lvl="1">
              <a:lnSpc>
                <a:spcPts val="5179"/>
              </a:lnSpc>
              <a:buFont typeface="Arial"/>
              <a:buChar char="•"/>
            </a:pPr>
            <a:r>
              <a:rPr lang="en-US" sz="3699">
                <a:solidFill>
                  <a:srgbClr val="000000"/>
                </a:solidFill>
                <a:latin typeface="Canva Sans"/>
              </a:rPr>
              <a:t>Trained with </a:t>
            </a:r>
            <a:r>
              <a:rPr lang="en-US" sz="3699">
                <a:solidFill>
                  <a:srgbClr val="000000"/>
                </a:solidFill>
                <a:latin typeface="Canva Sans Bold"/>
              </a:rPr>
              <a:t>customized data</a:t>
            </a:r>
            <a:r>
              <a:rPr lang="en-US" sz="3699">
                <a:solidFill>
                  <a:srgbClr val="000000"/>
                </a:solidFill>
                <a:latin typeface="Canva Sans"/>
              </a:rPr>
              <a:t> of your choice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DAFtlfPufic</dc:identifier>
  <dcterms:modified xsi:type="dcterms:W3CDTF">2011-08-01T06:04:30Z</dcterms:modified>
  <cp:revision>1</cp:revision>
  <dc:title>Minimal and Professional Startup Pitch Deck Presentation</dc:title>
</cp:coreProperties>
</file>